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33"/>
  </p:notesMasterIdLst>
  <p:handoutMasterIdLst>
    <p:handoutMasterId r:id="rId34"/>
  </p:handoutMasterIdLst>
  <p:sldIdLst>
    <p:sldId id="732" r:id="rId5"/>
    <p:sldId id="455" r:id="rId6"/>
    <p:sldId id="664" r:id="rId7"/>
    <p:sldId id="738" r:id="rId8"/>
    <p:sldId id="633" r:id="rId9"/>
    <p:sldId id="746" r:id="rId10"/>
    <p:sldId id="723" r:id="rId11"/>
    <p:sldId id="536" r:id="rId12"/>
    <p:sldId id="710" r:id="rId13"/>
    <p:sldId id="724" r:id="rId14"/>
    <p:sldId id="739" r:id="rId15"/>
    <p:sldId id="725" r:id="rId16"/>
    <p:sldId id="737" r:id="rId17"/>
    <p:sldId id="733" r:id="rId18"/>
    <p:sldId id="747" r:id="rId19"/>
    <p:sldId id="726" r:id="rId20"/>
    <p:sldId id="734" r:id="rId21"/>
    <p:sldId id="731" r:id="rId22"/>
    <p:sldId id="749" r:id="rId23"/>
    <p:sldId id="748" r:id="rId24"/>
    <p:sldId id="727" r:id="rId25"/>
    <p:sldId id="728" r:id="rId26"/>
    <p:sldId id="742" r:id="rId27"/>
    <p:sldId id="674" r:id="rId28"/>
    <p:sldId id="743" r:id="rId29"/>
    <p:sldId id="744" r:id="rId30"/>
    <p:sldId id="745" r:id="rId31"/>
    <p:sldId id="741" r:id="rId32"/>
  </p:sldIdLst>
  <p:sldSz cx="12192000" cy="6858000"/>
  <p:notesSz cx="6797675" cy="9926638"/>
  <p:custDataLst>
    <p:tags r:id="rId35"/>
  </p:custDataLst>
  <p:defaultTextStyle>
    <a:defPPr>
      <a:defRPr lang="es-ES"/>
    </a:defPPr>
    <a:lvl1pPr marL="0" algn="l" defTabSz="913790" rtl="0" eaLnBrk="1" latinLnBrk="0" hangingPunct="1">
      <a:defRPr sz="1799" kern="1200">
        <a:solidFill>
          <a:schemeClr val="tx1"/>
        </a:solidFill>
        <a:latin typeface="+mn-lt"/>
        <a:ea typeface="+mn-ea"/>
        <a:cs typeface="+mn-cs"/>
      </a:defRPr>
    </a:lvl1pPr>
    <a:lvl2pPr marL="456895" algn="l" defTabSz="913790" rtl="0" eaLnBrk="1" latinLnBrk="0" hangingPunct="1">
      <a:defRPr sz="1799" kern="1200">
        <a:solidFill>
          <a:schemeClr val="tx1"/>
        </a:solidFill>
        <a:latin typeface="+mn-lt"/>
        <a:ea typeface="+mn-ea"/>
        <a:cs typeface="+mn-cs"/>
      </a:defRPr>
    </a:lvl2pPr>
    <a:lvl3pPr marL="913790" algn="l" defTabSz="913790" rtl="0" eaLnBrk="1" latinLnBrk="0" hangingPunct="1">
      <a:defRPr sz="1799" kern="1200">
        <a:solidFill>
          <a:schemeClr val="tx1"/>
        </a:solidFill>
        <a:latin typeface="+mn-lt"/>
        <a:ea typeface="+mn-ea"/>
        <a:cs typeface="+mn-cs"/>
      </a:defRPr>
    </a:lvl3pPr>
    <a:lvl4pPr marL="1370684" algn="l" defTabSz="913790" rtl="0" eaLnBrk="1" latinLnBrk="0" hangingPunct="1">
      <a:defRPr sz="1799" kern="1200">
        <a:solidFill>
          <a:schemeClr val="tx1"/>
        </a:solidFill>
        <a:latin typeface="+mn-lt"/>
        <a:ea typeface="+mn-ea"/>
        <a:cs typeface="+mn-cs"/>
      </a:defRPr>
    </a:lvl4pPr>
    <a:lvl5pPr marL="1827581" algn="l" defTabSz="913790" rtl="0" eaLnBrk="1" latinLnBrk="0" hangingPunct="1">
      <a:defRPr sz="1799" kern="1200">
        <a:solidFill>
          <a:schemeClr val="tx1"/>
        </a:solidFill>
        <a:latin typeface="+mn-lt"/>
        <a:ea typeface="+mn-ea"/>
        <a:cs typeface="+mn-cs"/>
      </a:defRPr>
    </a:lvl5pPr>
    <a:lvl6pPr marL="2284477" algn="l" defTabSz="913790" rtl="0" eaLnBrk="1" latinLnBrk="0" hangingPunct="1">
      <a:defRPr sz="1799" kern="1200">
        <a:solidFill>
          <a:schemeClr val="tx1"/>
        </a:solidFill>
        <a:latin typeface="+mn-lt"/>
        <a:ea typeface="+mn-ea"/>
        <a:cs typeface="+mn-cs"/>
      </a:defRPr>
    </a:lvl6pPr>
    <a:lvl7pPr marL="2741372" algn="l" defTabSz="913790" rtl="0" eaLnBrk="1" latinLnBrk="0" hangingPunct="1">
      <a:defRPr sz="1799" kern="1200">
        <a:solidFill>
          <a:schemeClr val="tx1"/>
        </a:solidFill>
        <a:latin typeface="+mn-lt"/>
        <a:ea typeface="+mn-ea"/>
        <a:cs typeface="+mn-cs"/>
      </a:defRPr>
    </a:lvl7pPr>
    <a:lvl8pPr marL="3198266" algn="l" defTabSz="913790" rtl="0" eaLnBrk="1" latinLnBrk="0" hangingPunct="1">
      <a:defRPr sz="1799" kern="1200">
        <a:solidFill>
          <a:schemeClr val="tx1"/>
        </a:solidFill>
        <a:latin typeface="+mn-lt"/>
        <a:ea typeface="+mn-ea"/>
        <a:cs typeface="+mn-cs"/>
      </a:defRPr>
    </a:lvl8pPr>
    <a:lvl9pPr marL="3655161" algn="l" defTabSz="91379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4" orient="horz" pos="1117"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5EE"/>
    <a:srgbClr val="D5E5EF"/>
    <a:srgbClr val="DEEBF4"/>
    <a:srgbClr val="EEF5F9"/>
    <a:srgbClr val="E9F2F7"/>
    <a:srgbClr val="D4E5F0"/>
    <a:srgbClr val="E7E6E6"/>
    <a:srgbClr val="FCE3D4"/>
    <a:srgbClr val="E389A0"/>
    <a:srgbClr val="FBD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32"/>
      </p:cViewPr>
      <p:guideLst>
        <p:guide orient="horz" pos="3203"/>
        <p:guide orient="horz" pos="1117"/>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5B29DC9-D08B-4949-81E2-39C6CEC68F6F}"/>
              </a:ext>
            </a:extLst>
          </p:cNvPr>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vl1pPr>
          </a:lstStyle>
          <a:p>
            <a:endParaRPr lang="es-ES">
              <a:latin typeface="Soho Gothic Pro Light" panose="020B0303030504020204" pitchFamily="34" charset="0"/>
            </a:endParaRPr>
          </a:p>
        </p:txBody>
      </p:sp>
      <p:sp>
        <p:nvSpPr>
          <p:cNvPr id="3" name="Marcador de fecha 2">
            <a:extLst>
              <a:ext uri="{FF2B5EF4-FFF2-40B4-BE49-F238E27FC236}">
                <a16:creationId xmlns:a16="http://schemas.microsoft.com/office/drawing/2014/main" id="{C99F9DC3-28BB-D94C-85E9-90396F03A580}"/>
              </a:ext>
            </a:extLst>
          </p:cNvPr>
          <p:cNvSpPr>
            <a:spLocks noGrp="1"/>
          </p:cNvSpPr>
          <p:nvPr>
            <p:ph type="dt" sz="quarter" idx="1"/>
          </p:nvPr>
        </p:nvSpPr>
        <p:spPr>
          <a:xfrm>
            <a:off x="3850444" y="0"/>
            <a:ext cx="2945659" cy="498056"/>
          </a:xfrm>
          <a:prstGeom prst="rect">
            <a:avLst/>
          </a:prstGeom>
        </p:spPr>
        <p:txBody>
          <a:bodyPr vert="horz" lIns="92345" tIns="46173" rIns="92345" bIns="46173" rtlCol="0"/>
          <a:lstStyle>
            <a:lvl1pPr algn="r">
              <a:defRPr sz="1200"/>
            </a:lvl1pPr>
          </a:lstStyle>
          <a:p>
            <a:fld id="{44FE4C93-B9AD-774B-B059-E1A53E3045D5}" type="datetimeFigureOut">
              <a:rPr lang="es-ES" smtClean="0">
                <a:latin typeface="Soho Gothic Pro Light" panose="020B0303030504020204" pitchFamily="34" charset="0"/>
              </a:rPr>
              <a:t>28/09/2021</a:t>
            </a:fld>
            <a:endParaRPr lang="es-ES">
              <a:latin typeface="Soho Gothic Pro Light" panose="020B0303030504020204" pitchFamily="34" charset="0"/>
            </a:endParaRPr>
          </a:p>
        </p:txBody>
      </p:sp>
      <p:sp>
        <p:nvSpPr>
          <p:cNvPr id="4" name="Marcador de pie de página 3">
            <a:extLst>
              <a:ext uri="{FF2B5EF4-FFF2-40B4-BE49-F238E27FC236}">
                <a16:creationId xmlns:a16="http://schemas.microsoft.com/office/drawing/2014/main" id="{FE33F6B1-C943-874F-81C8-5CB8F4F2E288}"/>
              </a:ext>
            </a:extLst>
          </p:cNvPr>
          <p:cNvSpPr>
            <a:spLocks noGrp="1"/>
          </p:cNvSpPr>
          <p:nvPr>
            <p:ph type="ftr" sz="quarter" idx="2"/>
          </p:nvPr>
        </p:nvSpPr>
        <p:spPr>
          <a:xfrm>
            <a:off x="1" y="9428585"/>
            <a:ext cx="2945659" cy="498055"/>
          </a:xfrm>
          <a:prstGeom prst="rect">
            <a:avLst/>
          </a:prstGeom>
        </p:spPr>
        <p:txBody>
          <a:bodyPr vert="horz" lIns="92345" tIns="46173" rIns="92345" bIns="46173" rtlCol="0" anchor="b"/>
          <a:lstStyle>
            <a:lvl1pPr algn="l">
              <a:defRPr sz="1200"/>
            </a:lvl1pPr>
          </a:lstStyle>
          <a:p>
            <a:endParaRPr lang="es-ES">
              <a:latin typeface="Soho Gothic Pro Light" panose="020B0303030504020204" pitchFamily="34" charset="0"/>
            </a:endParaRPr>
          </a:p>
        </p:txBody>
      </p:sp>
      <p:sp>
        <p:nvSpPr>
          <p:cNvPr id="5" name="Marcador de número de diapositiva 4">
            <a:extLst>
              <a:ext uri="{FF2B5EF4-FFF2-40B4-BE49-F238E27FC236}">
                <a16:creationId xmlns:a16="http://schemas.microsoft.com/office/drawing/2014/main" id="{CEB7C242-1592-974F-B931-024110D2C693}"/>
              </a:ext>
            </a:extLst>
          </p:cNvPr>
          <p:cNvSpPr>
            <a:spLocks noGrp="1"/>
          </p:cNvSpPr>
          <p:nvPr>
            <p:ph type="sldNum" sz="quarter" idx="3"/>
          </p:nvPr>
        </p:nvSpPr>
        <p:spPr>
          <a:xfrm>
            <a:off x="3850444" y="9428585"/>
            <a:ext cx="2945659" cy="498055"/>
          </a:xfrm>
          <a:prstGeom prst="rect">
            <a:avLst/>
          </a:prstGeom>
        </p:spPr>
        <p:txBody>
          <a:bodyPr vert="horz" lIns="92345" tIns="46173" rIns="92345" bIns="46173" rtlCol="0" anchor="b"/>
          <a:lstStyle>
            <a:lvl1pPr algn="r">
              <a:defRPr sz="1200"/>
            </a:lvl1pPr>
          </a:lstStyle>
          <a:p>
            <a:fld id="{13E42EBE-F2C8-DB4B-9CF8-781446FF5229}" type="slidenum">
              <a:rPr lang="es-ES" smtClean="0">
                <a:latin typeface="Soho Gothic Pro Light" panose="020B0303030504020204" pitchFamily="34" charset="0"/>
              </a:rPr>
              <a:t>‹Nº›</a:t>
            </a:fld>
            <a:endParaRPr lang="es-ES">
              <a:latin typeface="Soho Gothic Pro Light" panose="020B0303030504020204" pitchFamily="34" charset="0"/>
            </a:endParaRPr>
          </a:p>
        </p:txBody>
      </p:sp>
    </p:spTree>
    <p:extLst>
      <p:ext uri="{BB962C8B-B14F-4D97-AF65-F5344CB8AC3E}">
        <p14:creationId xmlns:p14="http://schemas.microsoft.com/office/powerpoint/2010/main" val="2508596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atin typeface="Soho Gothic Pro Light" panose="020B0303030504020204" pitchFamily="34" charset="0"/>
              </a:defRPr>
            </a:lvl1pPr>
          </a:lstStyle>
          <a:p>
            <a:endParaRPr lang="es-ES"/>
          </a:p>
        </p:txBody>
      </p:sp>
      <p:sp>
        <p:nvSpPr>
          <p:cNvPr id="3" name="Marcador de fecha 2"/>
          <p:cNvSpPr>
            <a:spLocks noGrp="1"/>
          </p:cNvSpPr>
          <p:nvPr>
            <p:ph type="dt" idx="1"/>
          </p:nvPr>
        </p:nvSpPr>
        <p:spPr>
          <a:xfrm>
            <a:off x="3850444" y="0"/>
            <a:ext cx="2945659" cy="498056"/>
          </a:xfrm>
          <a:prstGeom prst="rect">
            <a:avLst/>
          </a:prstGeom>
        </p:spPr>
        <p:txBody>
          <a:bodyPr vert="horz" lIns="92345" tIns="46173" rIns="92345" bIns="46173" rtlCol="0"/>
          <a:lstStyle>
            <a:lvl1pPr algn="r">
              <a:defRPr sz="1200">
                <a:latin typeface="Soho Gothic Pro Light" panose="020B0303030504020204" pitchFamily="34" charset="0"/>
              </a:defRPr>
            </a:lvl1pPr>
          </a:lstStyle>
          <a:p>
            <a:fld id="{C82A976D-0EBD-E345-809C-21C952C27942}" type="datetimeFigureOut">
              <a:rPr lang="es-ES" smtClean="0"/>
              <a:pPr/>
              <a:t>28/09/2021</a:t>
            </a:fld>
            <a:endParaRPr lang="es-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345" tIns="46173" rIns="92345" bIns="46173" rtlCol="0" anchor="ctr"/>
          <a:lstStyle/>
          <a:p>
            <a:endParaRPr lang="es-ES"/>
          </a:p>
        </p:txBody>
      </p:sp>
      <p:sp>
        <p:nvSpPr>
          <p:cNvPr id="5" name="Marcador de notas 4"/>
          <p:cNvSpPr>
            <a:spLocks noGrp="1"/>
          </p:cNvSpPr>
          <p:nvPr>
            <p:ph type="body" sz="quarter" idx="3"/>
          </p:nvPr>
        </p:nvSpPr>
        <p:spPr>
          <a:xfrm>
            <a:off x="679768" y="4777196"/>
            <a:ext cx="5438140" cy="3908613"/>
          </a:xfrm>
          <a:prstGeom prst="rect">
            <a:avLst/>
          </a:prstGeom>
        </p:spPr>
        <p:txBody>
          <a:bodyPr vert="horz" lIns="92345" tIns="46173" rIns="92345" bIns="46173"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1" y="9428585"/>
            <a:ext cx="2945659" cy="498055"/>
          </a:xfrm>
          <a:prstGeom prst="rect">
            <a:avLst/>
          </a:prstGeom>
        </p:spPr>
        <p:txBody>
          <a:bodyPr vert="horz" lIns="92345" tIns="46173" rIns="92345" bIns="46173" rtlCol="0" anchor="b"/>
          <a:lstStyle>
            <a:lvl1pPr algn="l">
              <a:defRPr sz="1200">
                <a:latin typeface="Soho Gothic Pro Light" panose="020B0303030504020204" pitchFamily="34" charset="0"/>
              </a:defRPr>
            </a:lvl1pPr>
          </a:lstStyle>
          <a:p>
            <a:endParaRPr lang="es-ES"/>
          </a:p>
        </p:txBody>
      </p:sp>
      <p:sp>
        <p:nvSpPr>
          <p:cNvPr id="7" name="Marcador de número de diapositiva 6"/>
          <p:cNvSpPr>
            <a:spLocks noGrp="1"/>
          </p:cNvSpPr>
          <p:nvPr>
            <p:ph type="sldNum" sz="quarter" idx="5"/>
          </p:nvPr>
        </p:nvSpPr>
        <p:spPr>
          <a:xfrm>
            <a:off x="3850444" y="9428585"/>
            <a:ext cx="2945659" cy="498055"/>
          </a:xfrm>
          <a:prstGeom prst="rect">
            <a:avLst/>
          </a:prstGeom>
        </p:spPr>
        <p:txBody>
          <a:bodyPr vert="horz" lIns="92345" tIns="46173" rIns="92345" bIns="46173" rtlCol="0" anchor="b"/>
          <a:lstStyle>
            <a:lvl1pPr algn="r">
              <a:defRPr sz="1200">
                <a:latin typeface="Soho Gothic Pro Light" panose="020B0303030504020204" pitchFamily="34" charset="0"/>
              </a:defRPr>
            </a:lvl1pPr>
          </a:lstStyle>
          <a:p>
            <a:fld id="{7001BFE9-5FDD-E045-9186-025D41341214}" type="slidenum">
              <a:rPr lang="es-ES" smtClean="0"/>
              <a:pPr/>
              <a:t>‹Nº›</a:t>
            </a:fld>
            <a:endParaRPr lang="es-ES"/>
          </a:p>
        </p:txBody>
      </p:sp>
    </p:spTree>
    <p:extLst>
      <p:ext uri="{BB962C8B-B14F-4D97-AF65-F5344CB8AC3E}">
        <p14:creationId xmlns:p14="http://schemas.microsoft.com/office/powerpoint/2010/main" val="764232372"/>
      </p:ext>
    </p:extLst>
  </p:cSld>
  <p:clrMap bg1="lt1" tx1="dk1" bg2="lt2" tx2="dk2" accent1="accent1" accent2="accent2" accent3="accent3" accent4="accent4" accent5="accent5" accent6="accent6" hlink="hlink" folHlink="folHlink"/>
  <p:notesStyle>
    <a:lvl1pPr marL="0" algn="l" defTabSz="1218387" rtl="0" eaLnBrk="1" latinLnBrk="0" hangingPunct="1">
      <a:defRPr sz="1599" kern="1200">
        <a:solidFill>
          <a:schemeClr val="tx1"/>
        </a:solidFill>
        <a:latin typeface="Soho Gothic Pro Light" panose="020B0303030504020204" pitchFamily="34" charset="0"/>
        <a:ea typeface="+mn-ea"/>
        <a:cs typeface="+mn-cs"/>
      </a:defRPr>
    </a:lvl1pPr>
    <a:lvl2pPr marL="609194" algn="l" defTabSz="1218387" rtl="0" eaLnBrk="1" latinLnBrk="0" hangingPunct="1">
      <a:defRPr sz="1599" kern="1200">
        <a:solidFill>
          <a:schemeClr val="tx1"/>
        </a:solidFill>
        <a:latin typeface="+mn-lt"/>
        <a:ea typeface="+mn-ea"/>
        <a:cs typeface="+mn-cs"/>
      </a:defRPr>
    </a:lvl2pPr>
    <a:lvl3pPr marL="1218387" algn="l" defTabSz="1218387" rtl="0" eaLnBrk="1" latinLnBrk="0" hangingPunct="1">
      <a:defRPr sz="1599" kern="1200">
        <a:solidFill>
          <a:schemeClr val="tx1"/>
        </a:solidFill>
        <a:latin typeface="+mn-lt"/>
        <a:ea typeface="+mn-ea"/>
        <a:cs typeface="+mn-cs"/>
      </a:defRPr>
    </a:lvl3pPr>
    <a:lvl4pPr marL="1827581" algn="l" defTabSz="1218387" rtl="0" eaLnBrk="1" latinLnBrk="0" hangingPunct="1">
      <a:defRPr sz="1599" kern="1200">
        <a:solidFill>
          <a:schemeClr val="tx1"/>
        </a:solidFill>
        <a:latin typeface="+mn-lt"/>
        <a:ea typeface="+mn-ea"/>
        <a:cs typeface="+mn-cs"/>
      </a:defRPr>
    </a:lvl4pPr>
    <a:lvl5pPr marL="2436774" algn="l" defTabSz="1218387" rtl="0" eaLnBrk="1" latinLnBrk="0" hangingPunct="1">
      <a:defRPr sz="1599" kern="1200">
        <a:solidFill>
          <a:schemeClr val="tx1"/>
        </a:solidFill>
        <a:latin typeface="+mn-lt"/>
        <a:ea typeface="+mn-ea"/>
        <a:cs typeface="+mn-cs"/>
      </a:defRPr>
    </a:lvl5pPr>
    <a:lvl6pPr marL="3045968" algn="l" defTabSz="1218387" rtl="0" eaLnBrk="1" latinLnBrk="0" hangingPunct="1">
      <a:defRPr sz="1599" kern="1200">
        <a:solidFill>
          <a:schemeClr val="tx1"/>
        </a:solidFill>
        <a:latin typeface="+mn-lt"/>
        <a:ea typeface="+mn-ea"/>
        <a:cs typeface="+mn-cs"/>
      </a:defRPr>
    </a:lvl6pPr>
    <a:lvl7pPr marL="3655161" algn="l" defTabSz="1218387" rtl="0" eaLnBrk="1" latinLnBrk="0" hangingPunct="1">
      <a:defRPr sz="1599" kern="1200">
        <a:solidFill>
          <a:schemeClr val="tx1"/>
        </a:solidFill>
        <a:latin typeface="+mn-lt"/>
        <a:ea typeface="+mn-ea"/>
        <a:cs typeface="+mn-cs"/>
      </a:defRPr>
    </a:lvl7pPr>
    <a:lvl8pPr marL="4264355" algn="l" defTabSz="1218387" rtl="0" eaLnBrk="1" latinLnBrk="0" hangingPunct="1">
      <a:defRPr sz="1599" kern="1200">
        <a:solidFill>
          <a:schemeClr val="tx1"/>
        </a:solidFill>
        <a:latin typeface="+mn-lt"/>
        <a:ea typeface="+mn-ea"/>
        <a:cs typeface="+mn-cs"/>
      </a:defRPr>
    </a:lvl8pPr>
    <a:lvl9pPr marL="4873548" algn="l" defTabSz="1218387" rtl="0" eaLnBrk="1" latinLnBrk="0" hangingPunct="1">
      <a:defRPr sz="1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4</a:t>
            </a:fld>
            <a:endParaRPr lang="es-ES"/>
          </a:p>
        </p:txBody>
      </p:sp>
    </p:spTree>
    <p:extLst>
      <p:ext uri="{BB962C8B-B14F-4D97-AF65-F5344CB8AC3E}">
        <p14:creationId xmlns:p14="http://schemas.microsoft.com/office/powerpoint/2010/main" val="121489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5</a:t>
            </a:fld>
            <a:endParaRPr lang="es-ES"/>
          </a:p>
        </p:txBody>
      </p:sp>
    </p:spTree>
    <p:extLst>
      <p:ext uri="{BB962C8B-B14F-4D97-AF65-F5344CB8AC3E}">
        <p14:creationId xmlns:p14="http://schemas.microsoft.com/office/powerpoint/2010/main" val="312606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6</a:t>
            </a:fld>
            <a:endParaRPr lang="es-ES"/>
          </a:p>
        </p:txBody>
      </p:sp>
    </p:spTree>
    <p:extLst>
      <p:ext uri="{BB962C8B-B14F-4D97-AF65-F5344CB8AC3E}">
        <p14:creationId xmlns:p14="http://schemas.microsoft.com/office/powerpoint/2010/main" val="119487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7</a:t>
            </a:fld>
            <a:endParaRPr lang="es-ES"/>
          </a:p>
        </p:txBody>
      </p:sp>
    </p:spTree>
    <p:extLst>
      <p:ext uri="{BB962C8B-B14F-4D97-AF65-F5344CB8AC3E}">
        <p14:creationId xmlns:p14="http://schemas.microsoft.com/office/powerpoint/2010/main" val="6433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9</a:t>
            </a:fld>
            <a:endParaRPr lang="es-ES"/>
          </a:p>
        </p:txBody>
      </p:sp>
    </p:spTree>
    <p:extLst>
      <p:ext uri="{BB962C8B-B14F-4D97-AF65-F5344CB8AC3E}">
        <p14:creationId xmlns:p14="http://schemas.microsoft.com/office/powerpoint/2010/main" val="419516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oleObject" Target="../embeddings/oleObject15.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oleObject" Target="../embeddings/oleObject16.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3.emf"/><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5" Type="http://schemas.openxmlformats.org/officeDocument/2006/relationships/image" Target="../media/image6.emf"/><Relationship Id="rId4" Type="http://schemas.openxmlformats.org/officeDocument/2006/relationships/oleObject" Target="../embeddings/oleObject18.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oleObject" Target="../embeddings/oleObject19.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oleObject" Target="../embeddings/oleObject20.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oleObject" Target="../embeddings/oleObject21.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23.vml"/><Relationship Id="rId6" Type="http://schemas.openxmlformats.org/officeDocument/2006/relationships/image" Target="../media/image6.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Fot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4"/>
            <a:ext cx="12192000" cy="6877415"/>
          </a:xfrm>
          <a:prstGeom prst="rect">
            <a:avLst/>
          </a:prstGeom>
        </p:spPr>
        <p:txBody>
          <a:bodyPr anchor="t"/>
          <a:lstStyle>
            <a:lvl1pPr marL="0" indent="0" algn="ctr">
              <a:buNone/>
              <a:defRPr/>
            </a:lvl1pPr>
          </a:lstStyle>
          <a:p>
            <a:r>
              <a:rPr lang="es-ES"/>
              <a:t>Haga clic en el icono para agregar una imagen</a:t>
            </a:r>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2" y="383588"/>
            <a:ext cx="3725333" cy="214776"/>
          </a:xfrm>
          <a:prstGeom prst="rect">
            <a:avLst/>
          </a:prstGeom>
        </p:spPr>
        <p:txBody>
          <a:bodyPr lIns="0" tIns="0" rIns="0" bIns="0"/>
          <a:lstStyle>
            <a:lvl1pPr marL="0" indent="0">
              <a:buNone/>
              <a:defRPr sz="1866"/>
            </a:lvl1pPr>
          </a:lstStyle>
          <a:p>
            <a:r>
              <a:rPr lang="es-ES"/>
              <a:t>Editar el subtitulo de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689241"/>
            <a:ext cx="3725333" cy="159485"/>
          </a:xfrm>
          <a:prstGeom prst="rect">
            <a:avLst/>
          </a:prstGeom>
        </p:spPr>
        <p:txBody>
          <a:bodyPr lIns="0" tIns="0" rIns="0" bIns="0"/>
          <a:lstStyle>
            <a:lvl1pPr marL="0" indent="0">
              <a:buNone/>
              <a:defRPr sz="1333"/>
            </a:lvl1pPr>
          </a:lstStyle>
          <a:p>
            <a:r>
              <a:rPr lang="es-ES"/>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539954" y="2873081"/>
            <a:ext cx="6626810" cy="1648341"/>
          </a:xfrm>
          <a:prstGeom prst="rect">
            <a:avLst/>
          </a:prstGeom>
        </p:spPr>
        <p:txBody>
          <a:bodyPr vert="horz" lIns="0" tIns="0" rIns="0" bIns="0" rtlCol="0" anchor="t">
            <a:noAutofit/>
          </a:bodyPr>
          <a:lstStyle>
            <a:lvl1pPr>
              <a:defRPr sz="5997"/>
            </a:lvl1pPr>
          </a:lstStyle>
          <a:p>
            <a:r>
              <a:rPr lang="es-ES"/>
              <a:t>Haga clic para el título principal</a:t>
            </a:r>
            <a:endParaRPr lang="en-US"/>
          </a:p>
        </p:txBody>
      </p:sp>
    </p:spTree>
    <p:extLst>
      <p:ext uri="{BB962C8B-B14F-4D97-AF65-F5344CB8AC3E}">
        <p14:creationId xmlns:p14="http://schemas.microsoft.com/office/powerpoint/2010/main" val="28351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2231655-E814-554D-A77B-76AE9E4B8F36}"/>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333715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72047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881361F9-92A8-6949-BEF9-77B573EB2B51}"/>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1656615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4E9E540-B7BF-4344-8072-B7008201BE2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3367704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60C3CE1-1E28-6546-9D6D-A09B9CDA199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891422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4" name="Imagen 13"/>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DEC9B28E-6B7A-0E4E-B90F-9C217C75299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61677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9D1119D-7D51-D44F-94AB-E6DA2AD81F78}"/>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273331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3" y="1592921"/>
            <a:ext cx="6818927"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1B5AB55-B564-F54E-A43A-49F65087AAE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2814694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3" name="Imagen 12"/>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F48F91E-AAFB-524A-95AE-FEB5DBF353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387739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FC254CD5-68FD-894C-AC6F-D3DF03A43FEB}"/>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184808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ortada fo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0"/>
            <a:ext cx="12192000" cy="6858000"/>
          </a:xfrm>
          <a:prstGeom prst="rect">
            <a:avLst/>
          </a:prstGeom>
        </p:spPr>
        <p:txBody>
          <a:bodyPr anchor="t"/>
          <a:lstStyle>
            <a:lvl1pPr marL="0" indent="0" algn="ctr">
              <a:buNone/>
              <a:defRPr/>
            </a:lvl1pPr>
          </a:lstStyle>
          <a:p>
            <a:r>
              <a:rPr lang="es-ES"/>
              <a:t>Haga clic en el icono para agregar una imagen</a:t>
            </a:r>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1" y="3311240"/>
            <a:ext cx="4842163" cy="248041"/>
          </a:xfrm>
          <a:prstGeom prst="rect">
            <a:avLst/>
          </a:prstGeom>
        </p:spPr>
        <p:txBody>
          <a:bodyPr lIns="0" tIns="0" rIns="0" bIns="0"/>
          <a:lstStyle>
            <a:lvl1pPr marL="0" indent="0">
              <a:buNone/>
              <a:defRPr sz="1866"/>
            </a:lvl1pPr>
          </a:lstStyle>
          <a:p>
            <a:r>
              <a:rPr lang="es-ES"/>
              <a:t>Editar el subtitulo de la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3743044"/>
            <a:ext cx="3725333" cy="159485"/>
          </a:xfrm>
          <a:prstGeom prst="rect">
            <a:avLst/>
          </a:prstGeom>
        </p:spPr>
        <p:txBody>
          <a:bodyPr lIns="0" tIns="0" rIns="0" bIns="0"/>
          <a:lstStyle>
            <a:lvl1pPr marL="0" indent="0">
              <a:buNone/>
              <a:defRPr sz="1333"/>
            </a:lvl1pPr>
          </a:lstStyle>
          <a:p>
            <a:r>
              <a:rPr lang="es-ES"/>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382577"/>
            <a:ext cx="1799167" cy="639233"/>
          </a:xfrm>
          <a:prstGeom prst="rect">
            <a:avLst/>
          </a:prstGeom>
        </p:spPr>
        <p:txBody>
          <a:bodyPr anchor="ctr"/>
          <a:lstStyle>
            <a:lvl1pPr marL="0" indent="0" algn="ctr">
              <a:buNone/>
              <a:defRPr sz="1333"/>
            </a:lvl1pPr>
          </a:lstStyle>
          <a:p>
            <a:r>
              <a:rPr lang="es-ES"/>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49675" y="1421649"/>
            <a:ext cx="7563994" cy="1648341"/>
          </a:xfrm>
          <a:prstGeom prst="rect">
            <a:avLst/>
          </a:prstGeom>
        </p:spPr>
        <p:txBody>
          <a:bodyPr vert="horz" lIns="0" tIns="0" rIns="0" bIns="0" rtlCol="0" anchor="t">
            <a:noAutofit/>
          </a:bodyPr>
          <a:lstStyle>
            <a:lvl1pPr>
              <a:defRPr sz="5330"/>
            </a:lvl1pPr>
          </a:lstStyle>
          <a:p>
            <a:r>
              <a:rPr lang="es-ES"/>
              <a:t>Haga clic para el título principal</a:t>
            </a:r>
            <a:endParaRPr lang="en-US"/>
          </a:p>
        </p:txBody>
      </p:sp>
    </p:spTree>
    <p:extLst>
      <p:ext uri="{BB962C8B-B14F-4D97-AF65-F5344CB8AC3E}">
        <p14:creationId xmlns:p14="http://schemas.microsoft.com/office/powerpoint/2010/main" val="2906474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8F0CE16-977C-DF45-B8D7-297950F18B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3565853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2E0AD7B-150C-EB41-978F-26BBDF5F4223}"/>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2479449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7" name="Imagen 16"/>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03722187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Tree>
    <p:extLst>
      <p:ext uri="{BB962C8B-B14F-4D97-AF65-F5344CB8AC3E}">
        <p14:creationId xmlns:p14="http://schemas.microsoft.com/office/powerpoint/2010/main" val="109190521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a:t>Haga clic para un texto destacado o una idea principal</a:t>
            </a:r>
            <a:endParaRPr lang="en-US"/>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‹Nº›</a:t>
            </a:fld>
            <a:endParaRPr kumimoji="0" lang="es-ES" sz="1066" b="0" i="0" u="none" strike="noStrike" kern="1200" cap="none" spc="0" normalizeH="0" baseline="0" noProof="0">
              <a:ln>
                <a:noFill/>
              </a:ln>
              <a:solidFill>
                <a:srgbClr val="1A3B47"/>
              </a:solidFill>
              <a:effectLst/>
              <a:uLnTx/>
              <a:uFillTx/>
              <a:latin typeface="Soho Gothic Pro" panose="020B0503030504020204" pitchFamily="34" charset="77"/>
              <a:ea typeface="+mn-ea"/>
              <a:cs typeface="+mn-cs"/>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16495967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7"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2" name="Imagen 11"/>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5" name="Imagen 14">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74964780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a:t>Haga clic para un texto destacado o una idea principal</a:t>
            </a:r>
            <a:endParaRPr lang="en-US"/>
          </a:p>
        </p:txBody>
      </p:sp>
      <p:sp>
        <p:nvSpPr>
          <p:cNvPr id="14"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‹Nº›</a:t>
            </a:fld>
            <a:endParaRPr kumimoji="0" lang="es-ES" sz="1066" b="0" i="0" u="none" strike="noStrike" kern="1200" cap="none" spc="0" normalizeH="0" baseline="0" noProof="0">
              <a:ln>
                <a:noFill/>
              </a:ln>
              <a:solidFill>
                <a:srgbClr val="1A3B47"/>
              </a:solidFill>
              <a:effectLst/>
              <a:uLnTx/>
              <a:uFillTx/>
              <a:latin typeface="Soho Gothic Pro" panose="020B0503030504020204" pitchFamily="34" charset="77"/>
              <a:ea typeface="+mn-ea"/>
              <a:cs typeface="+mn-cs"/>
            </a:endParaRPr>
          </a:p>
        </p:txBody>
      </p:sp>
      <p:pic>
        <p:nvPicPr>
          <p:cNvPr id="18" name="Imagen 17"/>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962673041"/>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1587826274"/>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79751139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39132319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4" y="4414944"/>
            <a:ext cx="5651500" cy="290408"/>
          </a:xfrm>
          <a:prstGeom prst="rect">
            <a:avLst/>
          </a:prstGeom>
        </p:spPr>
        <p:txBody>
          <a:bodyPr lIns="0" tIns="0" rIns="0" bIns="0"/>
          <a:lstStyle>
            <a:lvl1pPr marL="0" indent="0">
              <a:buNone/>
              <a:defRPr sz="1800"/>
            </a:lvl1pPr>
          </a:lstStyle>
          <a:p>
            <a:r>
              <a:rPr lang="es-ES"/>
              <a:t>Editar el subtitulo de la presentación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2428697"/>
            <a:ext cx="6310745" cy="1648341"/>
          </a:xfrm>
          <a:prstGeom prst="rect">
            <a:avLst/>
          </a:prstGeom>
        </p:spPr>
        <p:txBody>
          <a:bodyPr vert="horz" lIns="0" tIns="0" rIns="0" bIns="0" rtlCol="0" anchor="t">
            <a:noAutofit/>
          </a:bodyPr>
          <a:lstStyle>
            <a:lvl1pPr>
              <a:defRPr sz="4400"/>
            </a:lvl1pPr>
          </a:lstStyle>
          <a:p>
            <a:r>
              <a:rPr lang="es-ES"/>
              <a:t>Haga clic para </a:t>
            </a:r>
            <a:br>
              <a:rPr lang="es-ES"/>
            </a:br>
            <a:r>
              <a:rPr lang="es-ES"/>
              <a:t>el título principal</a:t>
            </a:r>
            <a:endParaRPr lang="en-US"/>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4" y="4853097"/>
            <a:ext cx="5651500" cy="199445"/>
          </a:xfrm>
          <a:prstGeom prst="rect">
            <a:avLst/>
          </a:prstGeom>
        </p:spPr>
        <p:txBody>
          <a:bodyPr lIns="0" tIns="0" rIns="0" bIns="0"/>
          <a:lstStyle>
            <a:lvl1pPr marL="0" indent="0">
              <a:buNone/>
              <a:defRPr sz="1600"/>
            </a:lvl1pPr>
          </a:lstStyle>
          <a:p>
            <a:r>
              <a:rPr lang="es-ES"/>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a:t>Logo cliente</a:t>
            </a:r>
          </a:p>
        </p:txBody>
      </p:sp>
      <p:pic>
        <p:nvPicPr>
          <p:cNvPr id="7" name="Imagen 6">
            <a:extLst>
              <a:ext uri="{FF2B5EF4-FFF2-40B4-BE49-F238E27FC236}">
                <a16:creationId xmlns:a16="http://schemas.microsoft.com/office/drawing/2014/main" id="{DB9B7611-A75B-714A-9D2A-408948DB3B58}"/>
              </a:ext>
            </a:extLst>
          </p:cNvPr>
          <p:cNvPicPr>
            <a:picLocks noChangeAspect="1"/>
          </p:cNvPicPr>
          <p:nvPr userDrawn="1"/>
        </p:nvPicPr>
        <p:blipFill>
          <a:blip r:embed="rId2"/>
          <a:stretch>
            <a:fillRect/>
          </a:stretch>
        </p:blipFill>
        <p:spPr>
          <a:xfrm>
            <a:off x="8085668" y="6337302"/>
            <a:ext cx="1444604" cy="176283"/>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3"/>
          <a:stretch>
            <a:fillRect/>
          </a:stretch>
        </p:blipFill>
        <p:spPr>
          <a:xfrm>
            <a:off x="385014" y="6118996"/>
            <a:ext cx="1795156" cy="356183"/>
          </a:xfrm>
          <a:prstGeom prst="rect">
            <a:avLst/>
          </a:prstGeom>
        </p:spPr>
      </p:pic>
      <p:grpSp>
        <p:nvGrpSpPr>
          <p:cNvPr id="11" name="Grupo 10">
            <a:extLst>
              <a:ext uri="{FF2B5EF4-FFF2-40B4-BE49-F238E27FC236}">
                <a16:creationId xmlns:a16="http://schemas.microsoft.com/office/drawing/2014/main" id="{72D46510-3BCB-3746-AD05-84A58DE8C86D}"/>
              </a:ext>
            </a:extLst>
          </p:cNvPr>
          <p:cNvGrpSpPr/>
          <p:nvPr userDrawn="1"/>
        </p:nvGrpSpPr>
        <p:grpSpPr>
          <a:xfrm>
            <a:off x="6846376" y="1346032"/>
            <a:ext cx="2093250" cy="3698006"/>
            <a:chOff x="4700634" y="1022350"/>
            <a:chExt cx="1569938" cy="2774950"/>
          </a:xfrm>
          <a:solidFill>
            <a:schemeClr val="accent2"/>
          </a:solidFill>
        </p:grpSpPr>
        <p:sp>
          <p:nvSpPr>
            <p:cNvPr id="12" name="Rectángulo 6">
              <a:extLst>
                <a:ext uri="{FF2B5EF4-FFF2-40B4-BE49-F238E27FC236}">
                  <a16:creationId xmlns:a16="http://schemas.microsoft.com/office/drawing/2014/main"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3" name="Rectángulo 12">
              <a:extLst>
                <a:ext uri="{FF2B5EF4-FFF2-40B4-BE49-F238E27FC236}">
                  <a16:creationId xmlns:a16="http://schemas.microsoft.com/office/drawing/2014/main"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4" name="Rectángulo 13">
              <a:extLst>
                <a:ext uri="{FF2B5EF4-FFF2-40B4-BE49-F238E27FC236}">
                  <a16:creationId xmlns:a16="http://schemas.microsoft.com/office/drawing/2014/main"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5" name="Rectángulo 14">
              <a:extLst>
                <a:ext uri="{FF2B5EF4-FFF2-40B4-BE49-F238E27FC236}">
                  <a16:creationId xmlns:a16="http://schemas.microsoft.com/office/drawing/2014/main"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16" name="Grupo 15">
            <a:extLst>
              <a:ext uri="{FF2B5EF4-FFF2-40B4-BE49-F238E27FC236}">
                <a16:creationId xmlns:a16="http://schemas.microsoft.com/office/drawing/2014/main" id="{EB2B45F2-8D32-A344-93BE-979FC74FCFB7}"/>
              </a:ext>
            </a:extLst>
          </p:cNvPr>
          <p:cNvGrpSpPr/>
          <p:nvPr userDrawn="1"/>
        </p:nvGrpSpPr>
        <p:grpSpPr>
          <a:xfrm>
            <a:off x="8154785" y="1346032"/>
            <a:ext cx="2093250" cy="3698006"/>
            <a:chOff x="4700634" y="1022350"/>
            <a:chExt cx="1569938" cy="2774950"/>
          </a:xfrm>
          <a:solidFill>
            <a:schemeClr val="tx2"/>
          </a:solidFill>
        </p:grpSpPr>
        <p:sp>
          <p:nvSpPr>
            <p:cNvPr id="17" name="Rectángulo 6">
              <a:extLst>
                <a:ext uri="{FF2B5EF4-FFF2-40B4-BE49-F238E27FC236}">
                  <a16:creationId xmlns:a16="http://schemas.microsoft.com/office/drawing/2014/main"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8" name="Rectángulo 17">
              <a:extLst>
                <a:ext uri="{FF2B5EF4-FFF2-40B4-BE49-F238E27FC236}">
                  <a16:creationId xmlns:a16="http://schemas.microsoft.com/office/drawing/2014/main"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9" name="Rectángulo 18">
              <a:extLst>
                <a:ext uri="{FF2B5EF4-FFF2-40B4-BE49-F238E27FC236}">
                  <a16:creationId xmlns:a16="http://schemas.microsoft.com/office/drawing/2014/main"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0" name="Rectángulo 19">
              <a:extLst>
                <a:ext uri="{FF2B5EF4-FFF2-40B4-BE49-F238E27FC236}">
                  <a16:creationId xmlns:a16="http://schemas.microsoft.com/office/drawing/2014/main"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21" name="Grupo 20">
            <a:extLst>
              <a:ext uri="{FF2B5EF4-FFF2-40B4-BE49-F238E27FC236}">
                <a16:creationId xmlns:a16="http://schemas.microsoft.com/office/drawing/2014/main" id="{C733D58C-D2A1-9040-B07D-82C6EAEF6E32}"/>
              </a:ext>
            </a:extLst>
          </p:cNvPr>
          <p:cNvGrpSpPr/>
          <p:nvPr userDrawn="1"/>
        </p:nvGrpSpPr>
        <p:grpSpPr>
          <a:xfrm>
            <a:off x="9463196" y="1346032"/>
            <a:ext cx="2093250" cy="3698006"/>
            <a:chOff x="4700634" y="1022350"/>
            <a:chExt cx="1569938" cy="2774950"/>
          </a:xfrm>
          <a:solidFill>
            <a:schemeClr val="accent5"/>
          </a:solidFill>
        </p:grpSpPr>
        <p:sp>
          <p:nvSpPr>
            <p:cNvPr id="22" name="Rectángulo 6">
              <a:extLst>
                <a:ext uri="{FF2B5EF4-FFF2-40B4-BE49-F238E27FC236}">
                  <a16:creationId xmlns:a16="http://schemas.microsoft.com/office/drawing/2014/main"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3" name="Rectángulo 22">
              <a:extLst>
                <a:ext uri="{FF2B5EF4-FFF2-40B4-BE49-F238E27FC236}">
                  <a16:creationId xmlns:a16="http://schemas.microsoft.com/office/drawing/2014/main"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4" name="Rectángulo 23">
              <a:extLst>
                <a:ext uri="{FF2B5EF4-FFF2-40B4-BE49-F238E27FC236}">
                  <a16:creationId xmlns:a16="http://schemas.microsoft.com/office/drawing/2014/main"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5" name="Rectángulo 24">
              <a:extLst>
                <a:ext uri="{FF2B5EF4-FFF2-40B4-BE49-F238E27FC236}">
                  <a16:creationId xmlns:a16="http://schemas.microsoft.com/office/drawing/2014/main"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Tree>
    <p:extLst>
      <p:ext uri="{BB962C8B-B14F-4D97-AF65-F5344CB8AC3E}">
        <p14:creationId xmlns:p14="http://schemas.microsoft.com/office/powerpoint/2010/main" val="1676536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263682330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339325254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2835" name="Diapositiva de think-cell" r:id="rId5" imgW="270" imgH="270" progId="TCLayout.ActiveDocument.1">
                  <p:embed/>
                </p:oleObj>
              </mc:Choice>
              <mc:Fallback>
                <p:oleObj name="Diapositiva de think-cell" r:id="rId5" imgW="270" imgH="270" progId="TCLayout.ActiveDocument.1">
                  <p:embed/>
                  <p:pic>
                    <p:nvPicPr>
                      <p:cNvPr id="4" name="Objeto 3"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3" name="Rectángulo 2"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a:latin typeface="Playfair Display" panose="00000500000000000000"/>
              <a:ea typeface="+mj-ea"/>
              <a:cs typeface="+mj-cs"/>
              <a:sym typeface="Playfair Display" panose="00000500000000000000"/>
            </a:endParaRPr>
          </a:p>
        </p:txBody>
      </p:sp>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19" name="Imagen 18">
            <a:extLst>
              <a:ext uri="{FF2B5EF4-FFF2-40B4-BE49-F238E27FC236}">
                <a16:creationId xmlns:a16="http://schemas.microsoft.com/office/drawing/2014/main" id="{A3612F95-8251-5349-ABFE-8A62EF3295EE}"/>
              </a:ext>
            </a:extLst>
          </p:cNvPr>
          <p:cNvPicPr>
            <a:picLocks noChangeAspect="1"/>
          </p:cNvPicPr>
          <p:nvPr userDrawn="1"/>
        </p:nvPicPr>
        <p:blipFill>
          <a:blip r:embed="rId7"/>
          <a:stretch>
            <a:fillRect/>
          </a:stretch>
        </p:blipFill>
        <p:spPr>
          <a:xfrm>
            <a:off x="336001" y="6505495"/>
            <a:ext cx="859201" cy="170476"/>
          </a:xfrm>
          <a:prstGeom prst="rect">
            <a:avLst/>
          </a:prstGeom>
        </p:spPr>
      </p:pic>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6" name="Imagen 15"/>
          <p:cNvPicPr>
            <a:picLocks noChangeAspect="1"/>
          </p:cNvPicPr>
          <p:nvPr userDrawn="1"/>
        </p:nvPicPr>
        <p:blipFill>
          <a:blip r:embed="rId8">
            <a:lum bright="100000" contrast="-70000"/>
          </a:blip>
          <a:stretch>
            <a:fillRect/>
          </a:stretch>
        </p:blipFill>
        <p:spPr>
          <a:xfrm>
            <a:off x="8887258" y="6540533"/>
            <a:ext cx="1145182" cy="248840"/>
          </a:xfrm>
          <a:prstGeom prst="rect">
            <a:avLst/>
          </a:prstGeom>
        </p:spPr>
      </p:pic>
    </p:spTree>
    <p:extLst>
      <p:ext uri="{BB962C8B-B14F-4D97-AF65-F5344CB8AC3E}">
        <p14:creationId xmlns:p14="http://schemas.microsoft.com/office/powerpoint/2010/main" val="127512133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1623716723"/>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385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31635859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4883"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4035505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ext uri="{D42A27DB-BD31-4B8C-83A1-F6EECF244321}">
                <p14:modId xmlns:p14="http://schemas.microsoft.com/office/powerpoint/2010/main" val="2527738736"/>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5907" name="Diapositiva de think-cell" r:id="rId5" imgW="270" imgH="270" progId="TCLayout.ActiveDocument.1">
                  <p:embed/>
                </p:oleObj>
              </mc:Choice>
              <mc:Fallback>
                <p:oleObj name="Diapositiva de think-cell" r:id="rId5" imgW="270" imgH="270" progId="TCLayout.ActiveDocument.1">
                  <p:embed/>
                  <p:pic>
                    <p:nvPicPr>
                      <p:cNvPr id="11" name="Objeto 10"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8" name="Imagen 17"/>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22861629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6931" name="Diapositiva de think-cell" r:id="rId5" imgW="270" imgH="270" progId="TCLayout.ActiveDocument.1">
                  <p:embed/>
                </p:oleObj>
              </mc:Choice>
              <mc:Fallback>
                <p:oleObj name="Diapositiva de think-cell" r:id="rId5" imgW="270" imgH="270" progId="TCLayout.ActiveDocument.1">
                  <p:embed/>
                  <p:pic>
                    <p:nvPicPr>
                      <p:cNvPr id="11" name="Objeto 10"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1106461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8908812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7955"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1113920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3897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3577786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372937513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0003"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13141118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1027"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2106321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336000" y="645587"/>
            <a:ext cx="11017800" cy="863601"/>
          </a:xfrm>
          <a:prstGeom prst="rect">
            <a:avLst/>
          </a:prstGeom>
        </p:spPr>
        <p:txBody>
          <a:bodyPr lIns="0" tIns="0" rIns="0" bIns="0"/>
          <a:lstStyle>
            <a:lvl1pPr>
              <a:defRPr sz="2798"/>
            </a:lvl1pPr>
          </a:lstStyle>
          <a:p>
            <a:r>
              <a:rPr lang="es-ES"/>
              <a:t>Índice</a:t>
            </a:r>
          </a:p>
        </p:txBody>
      </p:sp>
      <p:sp>
        <p:nvSpPr>
          <p:cNvPr id="4" name="Forma libre 3">
            <a:extLst>
              <a:ext uri="{FF2B5EF4-FFF2-40B4-BE49-F238E27FC236}">
                <a16:creationId xmlns:a16="http://schemas.microsoft.com/office/drawing/2014/main" id="{F6C55DCE-A9B0-2243-80CD-2F30EC5EF5A4}"/>
              </a:ext>
            </a:extLst>
          </p:cNvPr>
          <p:cNvSpPr/>
          <p:nvPr userDrawn="1"/>
        </p:nvSpPr>
        <p:spPr>
          <a:xfrm>
            <a:off x="4328250"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
        <p:nvSpPr>
          <p:cNvPr id="3" name="Marcador de texto 2"/>
          <p:cNvSpPr>
            <a:spLocks noGrp="1"/>
          </p:cNvSpPr>
          <p:nvPr>
            <p:ph type="body" sz="quarter" idx="10" hasCustomPrompt="1"/>
          </p:nvPr>
        </p:nvSpPr>
        <p:spPr>
          <a:xfrm>
            <a:off x="336000" y="2444755"/>
            <a:ext cx="5760000" cy="3577167"/>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Capítulo</a:t>
            </a:r>
          </a:p>
          <a:p>
            <a:pPr lvl="0"/>
            <a:endParaRPr lang="es-ES"/>
          </a:p>
          <a:p>
            <a:pPr lvl="0"/>
            <a:endParaRPr lang="es-ES"/>
          </a:p>
        </p:txBody>
      </p:sp>
      <p:sp>
        <p:nvSpPr>
          <p:cNvPr id="11" name="Forma libre 10">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Tree>
    <p:extLst>
      <p:ext uri="{BB962C8B-B14F-4D97-AF65-F5344CB8AC3E}">
        <p14:creationId xmlns:p14="http://schemas.microsoft.com/office/powerpoint/2010/main" val="287511132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60940071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2051"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40082381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3075"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1067145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02892558"/>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409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30410259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5123"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spTree>
    <p:extLst>
      <p:ext uri="{BB962C8B-B14F-4D97-AF65-F5344CB8AC3E}">
        <p14:creationId xmlns:p14="http://schemas.microsoft.com/office/powerpoint/2010/main" val="3156922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1. Texto grande">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6147"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atin typeface="Playfair Display" panose="00000500000000000000" pitchFamily="2" charset="0"/>
              </a:defRPr>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Light" panose="020B0303030504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89"/>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pic>
        <p:nvPicPr>
          <p:cNvPr id="11" name="Imagen 10"/>
          <p:cNvPicPr>
            <a:picLocks noChangeAspect="1"/>
          </p:cNvPicPr>
          <p:nvPr userDrawn="1"/>
        </p:nvPicPr>
        <p:blipFill>
          <a:blip r:embed="rId6" cstate="email">
            <a:lum/>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spTree>
    <p:extLst>
      <p:ext uri="{BB962C8B-B14F-4D97-AF65-F5344CB8AC3E}">
        <p14:creationId xmlns:p14="http://schemas.microsoft.com/office/powerpoint/2010/main" val="785499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ndice">
    <p:bg>
      <p:bgPr>
        <a:solidFill>
          <a:schemeClr val="bg2"/>
        </a:solidFill>
        <a:effectLst/>
      </p:bgPr>
    </p:bg>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7171" name="Diapositiva de think-cell" r:id="rId4" imgW="270" imgH="270" progId="TCLayout.ActiveDocument.1">
                  <p:embed/>
                </p:oleObj>
              </mc:Choice>
              <mc:Fallback>
                <p:oleObj name="Diapositiva de think-cell" r:id="rId4" imgW="270" imgH="270" progId="TCLayout.ActiveDocument.1">
                  <p:embed/>
                  <p:pic>
                    <p:nvPicPr>
                      <p:cNvPr id="2" name="Objeto 1"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5" name="Forma libre 4">
            <a:extLst>
              <a:ext uri="{FF2B5EF4-FFF2-40B4-BE49-F238E27FC236}">
                <a16:creationId xmlns:a16="http://schemas.microsoft.com/office/drawing/2014/main" id="{F6C55DCE-A9B0-2243-80CD-2F30EC5EF5A4}"/>
              </a:ext>
            </a:extLst>
          </p:cNvPr>
          <p:cNvSpPr/>
          <p:nvPr userDrawn="1"/>
        </p:nvSpPr>
        <p:spPr>
          <a:xfrm>
            <a:off x="4328251"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6" name="Forma libre 5">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8" name="Forma libre 7">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7" name="Título 6"/>
          <p:cNvSpPr>
            <a:spLocks noGrp="1"/>
          </p:cNvSpPr>
          <p:nvPr>
            <p:ph type="title" hasCustomPrompt="1"/>
          </p:nvPr>
        </p:nvSpPr>
        <p:spPr>
          <a:xfrm>
            <a:off x="336000" y="645584"/>
            <a:ext cx="11017800" cy="863601"/>
          </a:xfrm>
          <a:prstGeom prst="rect">
            <a:avLst/>
          </a:prstGeom>
        </p:spPr>
        <p:txBody>
          <a:bodyPr lIns="0" tIns="0" rIns="0" bIns="0"/>
          <a:lstStyle>
            <a:lvl1pPr>
              <a:defRPr sz="2667">
                <a:latin typeface="Playfair Display" panose="00000500000000000000" pitchFamily="2" charset="0"/>
              </a:defRPr>
            </a:lvl1pPr>
          </a:lstStyle>
          <a:p>
            <a:r>
              <a:rPr lang="es-ES"/>
              <a:t>Índice</a:t>
            </a:r>
          </a:p>
        </p:txBody>
      </p:sp>
      <p:sp>
        <p:nvSpPr>
          <p:cNvPr id="4" name="Slide Number Placeholder 5">
            <a:extLst>
              <a:ext uri="{FF2B5EF4-FFF2-40B4-BE49-F238E27FC236}">
                <a16:creationId xmlns:a16="http://schemas.microsoft.com/office/drawing/2014/main" id="{C018B0F5-D5A7-3D44-88C1-EDB81DC7763D}"/>
              </a:ext>
            </a:extLst>
          </p:cNvPr>
          <p:cNvSpPr>
            <a:spLocks noGrp="1"/>
          </p:cNvSpPr>
          <p:nvPr>
            <p:ph type="sldNum" sz="quarter" idx="4"/>
          </p:nvPr>
        </p:nvSpPr>
        <p:spPr>
          <a:xfrm>
            <a:off x="10020299" y="6342714"/>
            <a:ext cx="1291167" cy="134287"/>
          </a:xfrm>
          <a:prstGeom prst="rect">
            <a:avLst/>
          </a:prstGeom>
        </p:spPr>
        <p:txBody>
          <a:bodyPr vert="horz" lIns="0" tIns="0" rIns="0" bIns="0" rtlCol="0" anchor="t"/>
          <a:lstStyle>
            <a:lvl1pPr algn="l">
              <a:defRPr sz="1067">
                <a:solidFill>
                  <a:schemeClr val="tx1"/>
                </a:solidFill>
                <a:latin typeface="Soho Gothic Pro Light" panose="020B0303030504020204" pitchFamily="34" charset="0"/>
                <a:sym typeface="Arial" panose="020B0604020202020204" pitchFamily="34" charset="0"/>
              </a:defRPr>
            </a:lvl1pPr>
          </a:lstStyle>
          <a:p>
            <a:fld id="{A5078871-D93F-4D40-B540-DC74CFDF655C}" type="slidenum">
              <a:rPr lang="es-ES" smtClean="0"/>
              <a:pPr/>
              <a:t>‹Nº›</a:t>
            </a:fld>
            <a:endParaRPr lang="es-ES"/>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pic>
        <p:nvPicPr>
          <p:cNvPr id="10" name="Imagen 9"/>
          <p:cNvPicPr>
            <a:picLocks noChangeAspect="1"/>
          </p:cNvPicPr>
          <p:nvPr userDrawn="1"/>
        </p:nvPicPr>
        <p:blipFill>
          <a:blip r:embed="rId6" cstate="email">
            <a:lum bright="100000" contrast="-70000"/>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11"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Tree>
    <p:extLst>
      <p:ext uri="{BB962C8B-B14F-4D97-AF65-F5344CB8AC3E}">
        <p14:creationId xmlns:p14="http://schemas.microsoft.com/office/powerpoint/2010/main" val="1308033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para n2_Grafit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8195"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8" name="Forma libre 17">
            <a:extLst>
              <a:ext uri="{FF2B5EF4-FFF2-40B4-BE49-F238E27FC236}">
                <a16:creationId xmlns:a16="http://schemas.microsoft.com/office/drawing/2014/main" id="{1BF3B1A8-7345-7848-A2AD-5D61E8195936}"/>
              </a:ext>
            </a:extLst>
          </p:cNvPr>
          <p:cNvSpPr/>
          <p:nvPr userDrawn="1"/>
        </p:nvSpPr>
        <p:spPr>
          <a:xfrm>
            <a:off x="8633457" y="3190459"/>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3" y="3533831"/>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9" y="3750355"/>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0" y="3770675"/>
            <a:ext cx="5651499" cy="1146764"/>
          </a:xfrm>
          <a:prstGeom prst="rect">
            <a:avLst/>
          </a:prstGeom>
        </p:spPr>
        <p:txBody>
          <a:bodyPr lIns="0" tIns="0" rIns="0" bIns="0"/>
          <a:lstStyle>
            <a:lvl1pPr marL="0" indent="0">
              <a:lnSpc>
                <a:spcPct val="100000"/>
              </a:lnSpc>
              <a:spcBef>
                <a:spcPts val="800"/>
              </a:spcBef>
              <a:buNone/>
              <a:defRPr sz="1867">
                <a:latin typeface="Soho Gothic Pro Light" panose="020B0303030504020204" pitchFamily="34" charset="0"/>
                <a:cs typeface="Arial" panose="020B0604020202020204" pitchFamily="34" charset="0"/>
              </a:defRPr>
            </a:lvl1pPr>
          </a:lstStyle>
          <a:p>
            <a:r>
              <a:rPr lang="es-ES"/>
              <a:t>Editar el subtitulo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1" y="1592918"/>
            <a:ext cx="7553833" cy="1648341"/>
          </a:xfrm>
          <a:prstGeom prst="rect">
            <a:avLst/>
          </a:prstGeom>
        </p:spPr>
        <p:txBody>
          <a:bodyPr vert="horz" lIns="0" tIns="0" rIns="0" bIns="0" rtlCol="0" anchor="t">
            <a:noAutofit/>
          </a:bodyPr>
          <a:lstStyle>
            <a:lvl1pPr>
              <a:defRPr sz="4267">
                <a:solidFill>
                  <a:schemeClr val="tx1"/>
                </a:solidFill>
                <a:latin typeface="Playfair Display" panose="00000500000000000000" pitchFamily="2"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pic>
        <p:nvPicPr>
          <p:cNvPr id="14" name="Imagen 13"/>
          <p:cNvPicPr>
            <a:picLocks noChangeAspect="1"/>
          </p:cNvPicPr>
          <p:nvPr userDrawn="1"/>
        </p:nvPicPr>
        <p:blipFill>
          <a:blip r:embed="rId6" cstate="email">
            <a:lum bright="100000" contrast="-70000"/>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9" name="Freeform 5">
            <a:extLst>
              <a:ext uri="{FF2B5EF4-FFF2-40B4-BE49-F238E27FC236}">
                <a16:creationId xmlns:a16="http://schemas.microsoft.com/office/drawing/2014/main" id="{760C3CE1-1E28-6546-9D6D-A09B9CDA199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Tree>
    <p:extLst>
      <p:ext uri="{BB962C8B-B14F-4D97-AF65-F5344CB8AC3E}">
        <p14:creationId xmlns:p14="http://schemas.microsoft.com/office/powerpoint/2010/main" val="1966456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 Texto estándar">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9219"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atin typeface="Playfair Display" panose="00000500000000000000" pitchFamily="2"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Light" panose="020B0303030504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89"/>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pic>
        <p:nvPicPr>
          <p:cNvPr id="11" name="Imagen 10"/>
          <p:cNvPicPr>
            <a:picLocks noChangeAspect="1"/>
          </p:cNvPicPr>
          <p:nvPr userDrawn="1"/>
        </p:nvPicPr>
        <p:blipFill>
          <a:blip r:embed="rId6" cstate="email">
            <a:lum/>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spTree>
    <p:extLst>
      <p:ext uri="{BB962C8B-B14F-4D97-AF65-F5344CB8AC3E}">
        <p14:creationId xmlns:p14="http://schemas.microsoft.com/office/powerpoint/2010/main" val="19491105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in_Endoso_Titulos">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0243" name="Diapositiva de think-cell" r:id="rId4" imgW="270" imgH="270" progId="TCLayout.ActiveDocument.1">
                  <p:embed/>
                </p:oleObj>
              </mc:Choice>
              <mc:Fallback>
                <p:oleObj name="Diapositiva de think-cell" r:id="rId4" imgW="270" imgH="270" progId="TCLayout.ActiveDocument.1">
                  <p:embed/>
                  <p:pic>
                    <p:nvPicPr>
                      <p:cNvPr id="5" name="Objeto 4"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532CE555-1DDB-8942-BE50-84CBE073EB52}"/>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atin typeface="Playfair Display" panose="00000500000000000000" pitchFamily="2" charset="0"/>
              </a:defRPr>
            </a:lvl1pPr>
          </a:lstStyle>
          <a:p>
            <a:r>
              <a:rPr lang="es-ES"/>
              <a:t>Haga clic para modificar el título de esta página, cuentas con dos líneas para títulos extensos</a:t>
            </a:r>
            <a:endParaRPr lang="en-US"/>
          </a:p>
        </p:txBody>
      </p:sp>
      <p:sp>
        <p:nvSpPr>
          <p:cNvPr id="4" name="12 Marcador de texto">
            <a:extLst>
              <a:ext uri="{FF2B5EF4-FFF2-40B4-BE49-F238E27FC236}">
                <a16:creationId xmlns:a16="http://schemas.microsoft.com/office/drawing/2014/main" id="{E02DB719-3199-3A48-B33B-04FB2F027C0C}"/>
              </a:ext>
            </a:extLst>
          </p:cNvPr>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Light" panose="020B0303030504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spTree>
    <p:extLst>
      <p:ext uri="{BB962C8B-B14F-4D97-AF65-F5344CB8AC3E}">
        <p14:creationId xmlns:p14="http://schemas.microsoft.com/office/powerpoint/2010/main" val="80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para n2_roj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1267"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8" name="Forma libre 17">
            <a:extLst>
              <a:ext uri="{FF2B5EF4-FFF2-40B4-BE49-F238E27FC236}">
                <a16:creationId xmlns:a16="http://schemas.microsoft.com/office/drawing/2014/main" id="{1BF3B1A8-7345-7848-A2AD-5D61E8195936}"/>
              </a:ext>
            </a:extLst>
          </p:cNvPr>
          <p:cNvSpPr/>
          <p:nvPr userDrawn="1"/>
        </p:nvSpPr>
        <p:spPr>
          <a:xfrm>
            <a:off x="8633457" y="3190459"/>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3" y="3533831"/>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9" y="3750355"/>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0" y="3770675"/>
            <a:ext cx="5651499" cy="1146764"/>
          </a:xfrm>
          <a:prstGeom prst="rect">
            <a:avLst/>
          </a:prstGeom>
        </p:spPr>
        <p:txBody>
          <a:bodyPr lIns="0" tIns="0" rIns="0" bIns="0"/>
          <a:lstStyle>
            <a:lvl1pPr>
              <a:defRPr lang="es-ES" sz="1867" dirty="0">
                <a:latin typeface="Soho Gothic Pro Light" panose="020B0303030504020204" pitchFamily="34" charset="0"/>
                <a:cs typeface="Arial" panose="020B0604020202020204" pitchFamily="34" charset="0"/>
              </a:defRPr>
            </a:lvl1pPr>
          </a:lstStyle>
          <a:p>
            <a:pPr marL="0" lvl="0" indent="0">
              <a:lnSpc>
                <a:spcPct val="100000"/>
              </a:lnSpc>
              <a:spcBef>
                <a:spcPts val="800"/>
              </a:spcBef>
              <a:buNone/>
            </a:pPr>
            <a:r>
              <a:rPr lang="es-ES"/>
              <a:t>Editar el subtitulo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1" y="1592918"/>
            <a:ext cx="7553833" cy="1648341"/>
          </a:xfrm>
          <a:prstGeom prst="rect">
            <a:avLst/>
          </a:prstGeom>
        </p:spPr>
        <p:txBody>
          <a:bodyPr vert="horz" lIns="0" tIns="0" rIns="0" bIns="0" rtlCol="0" anchor="t">
            <a:noAutofit/>
          </a:bodyPr>
          <a:lstStyle>
            <a:lvl1pPr>
              <a:defRPr sz="4267">
                <a:solidFill>
                  <a:schemeClr val="tx1"/>
                </a:solidFill>
                <a:latin typeface="Playfair Display" panose="00000500000000000000" pitchFamily="2" charset="0"/>
              </a:defRPr>
            </a:lvl1pPr>
          </a:lstStyle>
          <a:p>
            <a:r>
              <a:rPr lang="es-ES"/>
              <a:t>Haga clic para título separata de nivel 2</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pic>
        <p:nvPicPr>
          <p:cNvPr id="13" name="Imagen 12"/>
          <p:cNvPicPr>
            <a:picLocks noChangeAspect="1"/>
          </p:cNvPicPr>
          <p:nvPr userDrawn="1"/>
        </p:nvPicPr>
        <p:blipFill>
          <a:blip r:embed="rId6" cstate="email">
            <a:lum bright="100000" contrast="-70000"/>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9" name="Freeform 5">
            <a:extLst>
              <a:ext uri="{FF2B5EF4-FFF2-40B4-BE49-F238E27FC236}">
                <a16:creationId xmlns:a16="http://schemas.microsoft.com/office/drawing/2014/main" id="{AF48F91E-AAFB-524A-95AE-FEB5DBF353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Tree>
    <p:extLst>
      <p:ext uri="{BB962C8B-B14F-4D97-AF65-F5344CB8AC3E}">
        <p14:creationId xmlns:p14="http://schemas.microsoft.com/office/powerpoint/2010/main" val="387027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04837" y="712437"/>
            <a:ext cx="7553833" cy="714581"/>
          </a:xfrm>
          <a:prstGeom prst="rect">
            <a:avLst/>
          </a:prstGeom>
        </p:spPr>
        <p:txBody>
          <a:bodyPr vert="horz" lIns="0" tIns="0" rIns="0" bIns="0" rtlCol="0" anchor="t">
            <a:noAutofit/>
          </a:bodyPr>
          <a:lstStyle>
            <a:lvl1pPr>
              <a:defRPr sz="5330" b="0" i="0">
                <a:solidFill>
                  <a:schemeClr val="tx1"/>
                </a:solidFill>
                <a:latin typeface="Playfair Display" pitchFamily="2" charset="77"/>
              </a:defRPr>
            </a:lvl1pPr>
          </a:lstStyle>
          <a:p>
            <a:r>
              <a:rPr lang="es-ES"/>
              <a:t>Gracias!</a:t>
            </a:r>
            <a:endParaRPr lang="en-US"/>
          </a:p>
        </p:txBody>
      </p:sp>
      <p:sp>
        <p:nvSpPr>
          <p:cNvPr id="3" name="Rectángulo 3">
            <a:extLst>
              <a:ext uri="{FF2B5EF4-FFF2-40B4-BE49-F238E27FC236}">
                <a16:creationId xmlns:a16="http://schemas.microsoft.com/office/drawing/2014/main" id="{A1E39811-A34B-AD46-8ACC-A06DB4D267D0}"/>
              </a:ext>
            </a:extLst>
          </p:cNvPr>
          <p:cNvSpPr/>
          <p:nvPr userDrawn="1"/>
        </p:nvSpPr>
        <p:spPr>
          <a:xfrm>
            <a:off x="7744691" y="3699164"/>
            <a:ext cx="2575779" cy="38100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4" name="Rectángulo 4">
            <a:extLst>
              <a:ext uri="{FF2B5EF4-FFF2-40B4-BE49-F238E27FC236}">
                <a16:creationId xmlns:a16="http://schemas.microsoft.com/office/drawing/2014/main" id="{A3F9223B-685F-2843-9227-57F23C3FCEB4}"/>
              </a:ext>
            </a:extLst>
          </p:cNvPr>
          <p:cNvSpPr/>
          <p:nvPr userDrawn="1"/>
        </p:nvSpPr>
        <p:spPr>
          <a:xfrm>
            <a:off x="10128451" y="2715495"/>
            <a:ext cx="1010606" cy="4793673"/>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Rectángulo 8">
            <a:extLst>
              <a:ext uri="{FF2B5EF4-FFF2-40B4-BE49-F238E27FC236}">
                <a16:creationId xmlns:a16="http://schemas.microsoft.com/office/drawing/2014/main" id="{3E974AAD-8F9B-2E42-A5FB-13D764EAA100}"/>
              </a:ext>
            </a:extLst>
          </p:cNvPr>
          <p:cNvSpPr/>
          <p:nvPr userDrawn="1"/>
        </p:nvSpPr>
        <p:spPr>
          <a:xfrm>
            <a:off x="10992544" y="1288475"/>
            <a:ext cx="1383028" cy="6220692"/>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6" name="Imagen 5"/>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31811319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para n1_Amarill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2291"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8" name="Forma libre 17">
            <a:extLst>
              <a:ext uri="{FF2B5EF4-FFF2-40B4-BE49-F238E27FC236}">
                <a16:creationId xmlns:a16="http://schemas.microsoft.com/office/drawing/2014/main" id="{1BF3B1A8-7345-7848-A2AD-5D61E8195936}"/>
              </a:ext>
            </a:extLst>
          </p:cNvPr>
          <p:cNvSpPr/>
          <p:nvPr userDrawn="1"/>
        </p:nvSpPr>
        <p:spPr>
          <a:xfrm>
            <a:off x="8633457" y="3190459"/>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3" y="3533831"/>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9" y="3750355"/>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0" y="3770675"/>
            <a:ext cx="5651499" cy="1146764"/>
          </a:xfrm>
          <a:prstGeom prst="rect">
            <a:avLst/>
          </a:prstGeom>
        </p:spPr>
        <p:txBody>
          <a:bodyPr lIns="0" tIns="0" rIns="0" bIns="0"/>
          <a:lstStyle>
            <a:lvl1pPr>
              <a:defRPr lang="es-ES" sz="1867" dirty="0">
                <a:latin typeface="Soho Gothic Pro Light" panose="020B0303030504020204" pitchFamily="34" charset="0"/>
                <a:cs typeface="Arial" panose="020B0604020202020204" pitchFamily="34" charset="0"/>
              </a:defRPr>
            </a:lvl1pPr>
          </a:lstStyle>
          <a:p>
            <a:pPr marL="0" lvl="0" indent="0">
              <a:lnSpc>
                <a:spcPct val="100000"/>
              </a:lnSpc>
              <a:spcBef>
                <a:spcPts val="800"/>
              </a:spcBef>
              <a:buNone/>
            </a:pPr>
            <a:r>
              <a:rPr lang="es-ES"/>
              <a:t>Editar el subtitulo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1" y="1592918"/>
            <a:ext cx="7553833" cy="1648341"/>
          </a:xfrm>
          <a:prstGeom prst="rect">
            <a:avLst/>
          </a:prstGeom>
        </p:spPr>
        <p:txBody>
          <a:bodyPr vert="horz" lIns="0" tIns="0" rIns="0" bIns="0" rtlCol="0" anchor="t">
            <a:noAutofit/>
          </a:bodyPr>
          <a:lstStyle>
            <a:lvl1pPr>
              <a:defRPr sz="4267">
                <a:solidFill>
                  <a:schemeClr val="tx1"/>
                </a:solidFill>
                <a:latin typeface="Playfair Display" panose="00000500000000000000" pitchFamily="2"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tx1"/>
                </a:solidFill>
                <a:latin typeface="Soho Gothic Pro Light" panose="020B0303030504020204" pitchFamily="34" charset="0"/>
                <a:cs typeface="Arial" panose="020B0604020202020204" pitchFamily="34" charset="0"/>
              </a:rPr>
              <a:pPr algn="r"/>
              <a:t>‹Nº›</a:t>
            </a:fld>
            <a:endParaRPr lang="es-ES" sz="1067">
              <a:solidFill>
                <a:schemeClr val="tx1"/>
              </a:solidFill>
              <a:latin typeface="Soho Gothic Pro Light" panose="020B0303030504020204" pitchFamily="34" charset="0"/>
              <a:cs typeface="Arial" panose="020B0604020202020204" pitchFamily="34" charset="0"/>
            </a:endParaRPr>
          </a:p>
        </p:txBody>
      </p:sp>
      <p:pic>
        <p:nvPicPr>
          <p:cNvPr id="15" name="Imagen 14"/>
          <p:cNvPicPr>
            <a:picLocks noChangeAspect="1"/>
          </p:cNvPicPr>
          <p:nvPr userDrawn="1"/>
        </p:nvPicPr>
        <p:blipFill>
          <a:blip r:embed="rId6" cstate="email">
            <a:lum/>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9" name="Freeform 5">
            <a:extLst>
              <a:ext uri="{FF2B5EF4-FFF2-40B4-BE49-F238E27FC236}">
                <a16:creationId xmlns:a16="http://schemas.microsoft.com/office/drawing/2014/main" id="{59D1119D-7D51-D44F-94AB-E6DA2AD81F78}"/>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Tree>
    <p:extLst>
      <p:ext uri="{BB962C8B-B14F-4D97-AF65-F5344CB8AC3E}">
        <p14:creationId xmlns:p14="http://schemas.microsoft.com/office/powerpoint/2010/main" val="3014789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epara n2_Piel">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3315"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18" name="Forma libre 17">
            <a:extLst>
              <a:ext uri="{FF2B5EF4-FFF2-40B4-BE49-F238E27FC236}">
                <a16:creationId xmlns:a16="http://schemas.microsoft.com/office/drawing/2014/main" id="{1BF3B1A8-7345-7848-A2AD-5D61E8195936}"/>
              </a:ext>
            </a:extLst>
          </p:cNvPr>
          <p:cNvSpPr/>
          <p:nvPr userDrawn="1"/>
        </p:nvSpPr>
        <p:spPr>
          <a:xfrm>
            <a:off x="8633457" y="3190459"/>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3" y="3533831"/>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9" y="3750355"/>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0" y="3770675"/>
            <a:ext cx="5651499" cy="1146764"/>
          </a:xfrm>
          <a:prstGeom prst="rect">
            <a:avLst/>
          </a:prstGeom>
        </p:spPr>
        <p:txBody>
          <a:bodyPr lIns="0" tIns="0" rIns="0" bIns="0"/>
          <a:lstStyle>
            <a:lvl1pPr>
              <a:defRPr lang="es-ES" sz="1867" dirty="0">
                <a:latin typeface="Soho Gothic Pro Light" panose="020B0303030504020204" pitchFamily="34" charset="0"/>
                <a:cs typeface="Arial" panose="020B0604020202020204" pitchFamily="34" charset="0"/>
              </a:defRPr>
            </a:lvl1pPr>
          </a:lstStyle>
          <a:p>
            <a:pPr marL="0" lvl="0" indent="0">
              <a:lnSpc>
                <a:spcPct val="100000"/>
              </a:lnSpc>
              <a:spcBef>
                <a:spcPts val="800"/>
              </a:spcBef>
              <a:buNone/>
            </a:pPr>
            <a:r>
              <a:rPr lang="es-ES"/>
              <a:t>Editar el subtitulo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1" y="1592918"/>
            <a:ext cx="7553833" cy="1648341"/>
          </a:xfrm>
          <a:prstGeom prst="rect">
            <a:avLst/>
          </a:prstGeom>
        </p:spPr>
        <p:txBody>
          <a:bodyPr vert="horz" lIns="0" tIns="0" rIns="0" bIns="0" rtlCol="0" anchor="t">
            <a:noAutofit/>
          </a:bodyPr>
          <a:lstStyle>
            <a:lvl1pPr>
              <a:defRPr sz="4267">
                <a:solidFill>
                  <a:schemeClr val="tx1"/>
                </a:solidFill>
                <a:latin typeface="Playfair Display" panose="00000500000000000000" pitchFamily="2"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tx1"/>
                </a:solidFill>
                <a:latin typeface="Soho Gothic Pro Light" panose="020B0303030504020204" pitchFamily="34" charset="0"/>
                <a:cs typeface="Arial" panose="020B0604020202020204" pitchFamily="34" charset="0"/>
              </a:rPr>
              <a:pPr algn="r"/>
              <a:t>‹Nº›</a:t>
            </a:fld>
            <a:endParaRPr lang="es-ES" sz="1067">
              <a:solidFill>
                <a:schemeClr val="tx1"/>
              </a:solidFill>
              <a:latin typeface="Soho Gothic Pro Light" panose="020B0303030504020204" pitchFamily="34" charset="0"/>
              <a:cs typeface="Arial" panose="020B0604020202020204" pitchFamily="34" charset="0"/>
            </a:endParaRPr>
          </a:p>
        </p:txBody>
      </p:sp>
      <p:pic>
        <p:nvPicPr>
          <p:cNvPr id="14" name="Imagen 13"/>
          <p:cNvPicPr>
            <a:picLocks noChangeAspect="1"/>
          </p:cNvPicPr>
          <p:nvPr userDrawn="1"/>
        </p:nvPicPr>
        <p:blipFill>
          <a:blip r:embed="rId6" cstate="email">
            <a:lum/>
            <a:extLst>
              <a:ext uri="{28A0092B-C50C-407E-A947-70E740481C1C}">
                <a14:useLocalDpi xmlns:a14="http://schemas.microsoft.com/office/drawing/2010/main"/>
              </a:ext>
            </a:extLst>
          </a:blip>
          <a:stretch>
            <a:fillRect/>
          </a:stretch>
        </p:blipFill>
        <p:spPr>
          <a:xfrm>
            <a:off x="8887255" y="6540533"/>
            <a:ext cx="1145183" cy="248840"/>
          </a:xfrm>
          <a:prstGeom prst="rect">
            <a:avLst/>
          </a:prstGeom>
        </p:spPr>
      </p:pic>
      <p:sp>
        <p:nvSpPr>
          <p:cNvPr id="9" name="Freeform 5">
            <a:extLst>
              <a:ext uri="{FF2B5EF4-FFF2-40B4-BE49-F238E27FC236}">
                <a16:creationId xmlns:a16="http://schemas.microsoft.com/office/drawing/2014/main" id="{DEC9B28E-6B7A-0E4E-B90F-9C217C75299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Tree>
    <p:extLst>
      <p:ext uri="{BB962C8B-B14F-4D97-AF65-F5344CB8AC3E}">
        <p14:creationId xmlns:p14="http://schemas.microsoft.com/office/powerpoint/2010/main" val="41874518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2. Texto estándar">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4339"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atin typeface="Playfair Display" panose="00000500000000000000" pitchFamily="2"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Light" panose="020B0303030504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89"/>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latin typeface="Soho Gothic Pro Light" panose="020B0303030504020204" pitchFamily="34" charset="0"/>
                <a:cs typeface="Arial" panose="020B0604020202020204" pitchFamily="34" charset="0"/>
              </a:rPr>
              <a:pPr algn="r"/>
              <a:t>‹Nº›</a:t>
            </a:fld>
            <a:endParaRPr lang="es-ES" sz="1067">
              <a:solidFill>
                <a:schemeClr val="bg1"/>
              </a:solidFill>
              <a:latin typeface="Soho Gothic Pro Light" panose="020B0303030504020204" pitchFamily="34" charset="0"/>
              <a:cs typeface="Arial" panose="020B0604020202020204" pitchFamily="34" charset="0"/>
            </a:endParaRPr>
          </a:p>
        </p:txBody>
      </p:sp>
    </p:spTree>
    <p:extLst>
      <p:ext uri="{BB962C8B-B14F-4D97-AF65-F5344CB8AC3E}">
        <p14:creationId xmlns:p14="http://schemas.microsoft.com/office/powerpoint/2010/main" val="36914771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1_Verde sin endoso">
    <p:bg>
      <p:bgPr>
        <a:solidFill>
          <a:srgbClr val="FFFFFF"/>
        </a:solidFill>
        <a:effectLst/>
      </p:bgPr>
    </p:bg>
    <p:spTree>
      <p:nvGrpSpPr>
        <p:cNvPr id="1" name=""/>
        <p:cNvGrpSpPr/>
        <p:nvPr/>
      </p:nvGrpSpPr>
      <p:grpSpPr>
        <a:xfrm>
          <a:off x="0" y="0"/>
          <a:ext cx="0" cy="0"/>
          <a:chOff x="0" y="0"/>
          <a:chExt cx="0" cy="0"/>
        </a:xfrm>
      </p:grpSpPr>
      <p:sp>
        <p:nvSpPr>
          <p:cNvPr id="1092" name="Texto del título"/>
          <p:cNvSpPr txBox="1">
            <a:spLocks noGrp="1"/>
          </p:cNvSpPr>
          <p:nvPr>
            <p:ph type="title"/>
          </p:nvPr>
        </p:nvSpPr>
        <p:spPr>
          <a:xfrm>
            <a:off x="336001" y="649097"/>
            <a:ext cx="11519452" cy="919344"/>
          </a:xfrm>
          <a:prstGeom prst="rect">
            <a:avLst/>
          </a:prstGeom>
        </p:spPr>
        <p:txBody>
          <a:bodyPr/>
          <a:lstStyle>
            <a:lvl1pPr defTabSz="913873">
              <a:defRPr sz="2400"/>
            </a:lvl1pPr>
          </a:lstStyle>
          <a:p>
            <a:r>
              <a:t>Texto del título</a:t>
            </a:r>
          </a:p>
        </p:txBody>
      </p:sp>
      <p:sp>
        <p:nvSpPr>
          <p:cNvPr id="1093" name="Nivel de texto 1…"/>
          <p:cNvSpPr txBox="1">
            <a:spLocks noGrp="1"/>
          </p:cNvSpPr>
          <p:nvPr>
            <p:ph type="body" sz="quarter" idx="1"/>
          </p:nvPr>
        </p:nvSpPr>
        <p:spPr>
          <a:xfrm>
            <a:off x="336001" y="357000"/>
            <a:ext cx="11519452" cy="251521"/>
          </a:xfrm>
          <a:prstGeom prst="rect">
            <a:avLst/>
          </a:prstGeom>
        </p:spPr>
        <p:txBody>
          <a:bodyPr lIns="0" tIns="0" rIns="0" bIns="0">
            <a:normAutofit/>
          </a:bodyPr>
          <a:lstStyle>
            <a:lvl1pPr marL="0" indent="0" algn="just" defTabSz="1124797">
              <a:lnSpc>
                <a:spcPct val="100000"/>
              </a:lnSpc>
              <a:spcBef>
                <a:spcPts val="200"/>
              </a:spcBef>
              <a:buSzTx/>
              <a:buFontTx/>
              <a:buNone/>
              <a:defRPr sz="1000">
                <a:latin typeface="Soho Gothic Pro"/>
                <a:ea typeface="Soho Gothic Pro"/>
                <a:cs typeface="Soho Gothic Pro"/>
                <a:sym typeface="Soho Gothic Pro"/>
              </a:defRPr>
            </a:lvl1pPr>
            <a:lvl2pPr marL="0" indent="456936" algn="just" defTabSz="1124797">
              <a:lnSpc>
                <a:spcPct val="100000"/>
              </a:lnSpc>
              <a:spcBef>
                <a:spcPts val="200"/>
              </a:spcBef>
              <a:buSzTx/>
              <a:buFontTx/>
              <a:buNone/>
              <a:defRPr sz="1000">
                <a:latin typeface="Soho Gothic Pro"/>
                <a:ea typeface="Soho Gothic Pro"/>
                <a:cs typeface="Soho Gothic Pro"/>
                <a:sym typeface="Soho Gothic Pro"/>
              </a:defRPr>
            </a:lvl2pPr>
            <a:lvl3pPr marL="0" indent="913872" algn="just" defTabSz="1124797">
              <a:lnSpc>
                <a:spcPct val="100000"/>
              </a:lnSpc>
              <a:spcBef>
                <a:spcPts val="200"/>
              </a:spcBef>
              <a:buSzTx/>
              <a:buFontTx/>
              <a:buNone/>
              <a:defRPr sz="1000">
                <a:latin typeface="Soho Gothic Pro"/>
                <a:ea typeface="Soho Gothic Pro"/>
                <a:cs typeface="Soho Gothic Pro"/>
                <a:sym typeface="Soho Gothic Pro"/>
              </a:defRPr>
            </a:lvl3pPr>
            <a:lvl4pPr marL="0" indent="1370810" algn="just" defTabSz="1124797">
              <a:lnSpc>
                <a:spcPct val="100000"/>
              </a:lnSpc>
              <a:spcBef>
                <a:spcPts val="200"/>
              </a:spcBef>
              <a:buSzTx/>
              <a:buFontTx/>
              <a:buNone/>
              <a:defRPr sz="1000">
                <a:latin typeface="Soho Gothic Pro"/>
                <a:ea typeface="Soho Gothic Pro"/>
                <a:cs typeface="Soho Gothic Pro"/>
                <a:sym typeface="Soho Gothic Pro"/>
              </a:defRPr>
            </a:lvl4pPr>
            <a:lvl5pPr marL="0" indent="1827747" algn="just" defTabSz="1124797">
              <a:lnSpc>
                <a:spcPct val="100000"/>
              </a:lnSpc>
              <a:spcBef>
                <a:spcPts val="200"/>
              </a:spcBef>
              <a:buSzTx/>
              <a:buFontTx/>
              <a:buNone/>
              <a:defRPr sz="1000">
                <a:latin typeface="Soho Gothic Pro"/>
                <a:ea typeface="Soho Gothic Pro"/>
                <a:cs typeface="Soho Gothic Pro"/>
                <a:sym typeface="Soho Gothic Pro"/>
              </a:defRPr>
            </a:lvl5pPr>
          </a:lstStyle>
          <a:p>
            <a:r>
              <a:t>Nivel de texto 1</a:t>
            </a:r>
          </a:p>
          <a:p>
            <a:pPr lvl="1"/>
            <a:r>
              <a:t>Nivel de texto 2</a:t>
            </a:r>
          </a:p>
          <a:p>
            <a:pPr lvl="2"/>
            <a:r>
              <a:t>Nivel de texto 3</a:t>
            </a:r>
          </a:p>
          <a:p>
            <a:pPr lvl="3"/>
            <a:r>
              <a:t>Nivel de texto 4</a:t>
            </a:r>
          </a:p>
          <a:p>
            <a:pPr lvl="4"/>
            <a:r>
              <a:t>Nivel de texto 5</a:t>
            </a:r>
          </a:p>
        </p:txBody>
      </p:sp>
      <p:grpSp>
        <p:nvGrpSpPr>
          <p:cNvPr id="1096" name="Grupo 5"/>
          <p:cNvGrpSpPr/>
          <p:nvPr/>
        </p:nvGrpSpPr>
        <p:grpSpPr>
          <a:xfrm>
            <a:off x="10328936" y="6242391"/>
            <a:ext cx="1871532" cy="642612"/>
            <a:chOff x="0" y="0"/>
            <a:chExt cx="1871531" cy="642611"/>
          </a:xfrm>
        </p:grpSpPr>
        <p:sp>
          <p:nvSpPr>
            <p:cNvPr id="1094" name="Forma libre 6"/>
            <p:cNvSpPr/>
            <p:nvPr/>
          </p:nvSpPr>
          <p:spPr>
            <a:xfrm>
              <a:off x="340949" y="-1"/>
              <a:ext cx="1530583" cy="603457"/>
            </a:xfrm>
            <a:custGeom>
              <a:avLst/>
              <a:gdLst/>
              <a:ahLst/>
              <a:cxnLst>
                <a:cxn ang="0">
                  <a:pos x="wd2" y="hd2"/>
                </a:cxn>
                <a:cxn ang="5400000">
                  <a:pos x="wd2" y="hd2"/>
                </a:cxn>
                <a:cxn ang="10800000">
                  <a:pos x="wd2" y="hd2"/>
                </a:cxn>
                <a:cxn ang="16200000">
                  <a:pos x="wd2" y="hd2"/>
                </a:cxn>
              </a:cxnLst>
              <a:rect l="0" t="0" r="r" b="b"/>
              <a:pathLst>
                <a:path w="21600" h="21600" extrusionOk="0">
                  <a:moveTo>
                    <a:pt x="21600" y="13942"/>
                  </a:moveTo>
                  <a:lnTo>
                    <a:pt x="21600" y="0"/>
                  </a:lnTo>
                  <a:lnTo>
                    <a:pt x="0" y="15513"/>
                  </a:lnTo>
                  <a:lnTo>
                    <a:pt x="0" y="21600"/>
                  </a:lnTo>
                  <a:lnTo>
                    <a:pt x="21600" y="13942"/>
                  </a:ln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sz="2300">
                  <a:solidFill>
                    <a:srgbClr val="FFFFFF"/>
                  </a:solidFill>
                </a:defRPr>
              </a:pPr>
              <a:endParaRPr/>
            </a:p>
          </p:txBody>
        </p:sp>
        <p:sp>
          <p:nvSpPr>
            <p:cNvPr id="1095" name="Triángulo 10"/>
            <p:cNvSpPr/>
            <p:nvPr/>
          </p:nvSpPr>
          <p:spPr>
            <a:xfrm>
              <a:off x="-1" y="92675"/>
              <a:ext cx="1871532" cy="549937"/>
            </a:xfrm>
            <a:custGeom>
              <a:avLst/>
              <a:gdLst/>
              <a:ahLst/>
              <a:cxnLst>
                <a:cxn ang="0">
                  <a:pos x="wd2" y="hd2"/>
                </a:cxn>
                <a:cxn ang="5400000">
                  <a:pos x="wd2" y="hd2"/>
                </a:cxn>
                <a:cxn ang="10800000">
                  <a:pos x="wd2" y="hd2"/>
                </a:cxn>
                <a:cxn ang="16200000">
                  <a:pos x="wd2" y="hd2"/>
                </a:cxn>
              </a:cxnLst>
              <a:rect l="0" t="0" r="r" b="b"/>
              <a:pathLst>
                <a:path w="21600" h="21600" extrusionOk="0">
                  <a:moveTo>
                    <a:pt x="0" y="20896"/>
                  </a:moveTo>
                  <a:lnTo>
                    <a:pt x="21600" y="0"/>
                  </a:lnTo>
                  <a:cubicBezTo>
                    <a:pt x="21586" y="7200"/>
                    <a:pt x="21572" y="14400"/>
                    <a:pt x="21558" y="21600"/>
                  </a:cubicBezTo>
                  <a:lnTo>
                    <a:pt x="0" y="20896"/>
                  </a:lnTo>
                  <a:close/>
                </a:path>
              </a:pathLst>
            </a:custGeom>
            <a:solidFill>
              <a:srgbClr val="1A3B47"/>
            </a:solidFill>
            <a:ln w="12700" cap="flat">
              <a:noFill/>
              <a:miter lim="400000"/>
            </a:ln>
            <a:effectLst/>
          </p:spPr>
          <p:txBody>
            <a:bodyPr wrap="square" lIns="45719" tIns="45719" rIns="45719" bIns="45719" numCol="1" anchor="ctr">
              <a:noAutofit/>
            </a:bodyPr>
            <a:lstStyle/>
            <a:p>
              <a:pPr algn="ctr">
                <a:defRPr sz="2300">
                  <a:solidFill>
                    <a:srgbClr val="FFFFFF"/>
                  </a:solidFill>
                </a:defRPr>
              </a:pPr>
              <a:endParaRPr/>
            </a:p>
          </p:txBody>
        </p:sp>
      </p:grpSp>
      <p:sp>
        <p:nvSpPr>
          <p:cNvPr id="1097" name="Número de diapositiva"/>
          <p:cNvSpPr txBox="1">
            <a:spLocks noGrp="1"/>
          </p:cNvSpPr>
          <p:nvPr>
            <p:ph type="sldNum" sz="quarter" idx="2"/>
          </p:nvPr>
        </p:nvSpPr>
        <p:spPr>
          <a:xfrm>
            <a:off x="11701489" y="6586990"/>
            <a:ext cx="153964" cy="152401"/>
          </a:xfrm>
          <a:prstGeom prst="rect">
            <a:avLst/>
          </a:prstGeom>
        </p:spPr>
        <p:txBody>
          <a:bodyPr anchor="ctr"/>
          <a:lstStyle>
            <a:lvl1pPr algn="r" defTabSz="685800">
              <a:defRPr>
                <a:solidFill>
                  <a:srgbClr val="FFFFFF"/>
                </a:solidFill>
              </a:defRPr>
            </a:lvl1pPr>
          </a:lstStyle>
          <a:p>
            <a:fld id="{86CB4B4D-7CA3-9044-876B-883B54F8677D}" type="slidenum">
              <a:rPr/>
              <a:pPr/>
              <a:t>‹Nº›</a:t>
            </a:fld>
            <a:endParaRPr/>
          </a:p>
        </p:txBody>
      </p:sp>
    </p:spTree>
    <p:extLst>
      <p:ext uri="{BB962C8B-B14F-4D97-AF65-F5344CB8AC3E}">
        <p14:creationId xmlns:p14="http://schemas.microsoft.com/office/powerpoint/2010/main" val="310253316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6387" name="Diapositiva de think-cell" r:id="rId5" imgW="270" imgH="270" progId="TCLayout.ActiveDocument.1">
                  <p:embed/>
                </p:oleObj>
              </mc:Choice>
              <mc:Fallback>
                <p:oleObj name="Diapositiva de think-cell" r:id="rId5" imgW="270" imgH="270" progId="TCLayout.ActiveDocument.1">
                  <p:embed/>
                  <p:pic>
                    <p:nvPicPr>
                      <p:cNvPr id="4" name="Objeto 3"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a:latin typeface="Playfair Display" panose="00000500000000000000" pitchFamily="2" charset="0"/>
              <a:ea typeface="+mj-ea"/>
              <a:cs typeface="+mj-cs"/>
              <a:sym typeface="Playfair Display" panose="00000500000000000000" pitchFamily="2" charset="0"/>
            </a:endParaRPr>
          </a:p>
        </p:txBody>
      </p:sp>
      <p:sp>
        <p:nvSpPr>
          <p:cNvPr id="5"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spTree>
    <p:extLst>
      <p:ext uri="{BB962C8B-B14F-4D97-AF65-F5344CB8AC3E}">
        <p14:creationId xmlns:p14="http://schemas.microsoft.com/office/powerpoint/2010/main" val="9361813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031" indent="0" algn="ctr">
              <a:buNone/>
              <a:defRPr>
                <a:solidFill>
                  <a:schemeClr val="tx1">
                    <a:tint val="75000"/>
                  </a:schemeClr>
                </a:solidFill>
              </a:defRPr>
            </a:lvl2pPr>
            <a:lvl3pPr marL="1088063" indent="0" algn="ctr">
              <a:buNone/>
              <a:defRPr>
                <a:solidFill>
                  <a:schemeClr val="tx1">
                    <a:tint val="75000"/>
                  </a:schemeClr>
                </a:solidFill>
              </a:defRPr>
            </a:lvl3pPr>
            <a:lvl4pPr marL="1632095" indent="0" algn="ctr">
              <a:buNone/>
              <a:defRPr>
                <a:solidFill>
                  <a:schemeClr val="tx1">
                    <a:tint val="75000"/>
                  </a:schemeClr>
                </a:solidFill>
              </a:defRPr>
            </a:lvl4pPr>
            <a:lvl5pPr marL="2176127" indent="0" algn="ctr">
              <a:buNone/>
              <a:defRPr>
                <a:solidFill>
                  <a:schemeClr val="tx1">
                    <a:tint val="75000"/>
                  </a:schemeClr>
                </a:solidFill>
              </a:defRPr>
            </a:lvl5pPr>
            <a:lvl6pPr marL="2720158" indent="0" algn="ctr">
              <a:buNone/>
              <a:defRPr>
                <a:solidFill>
                  <a:schemeClr val="tx1">
                    <a:tint val="75000"/>
                  </a:schemeClr>
                </a:solidFill>
              </a:defRPr>
            </a:lvl6pPr>
            <a:lvl7pPr marL="3264190" indent="0" algn="ctr">
              <a:buNone/>
              <a:defRPr>
                <a:solidFill>
                  <a:schemeClr val="tx1">
                    <a:tint val="75000"/>
                  </a:schemeClr>
                </a:solidFill>
              </a:defRPr>
            </a:lvl7pPr>
            <a:lvl8pPr marL="3808221" indent="0" algn="ctr">
              <a:buNone/>
              <a:defRPr>
                <a:solidFill>
                  <a:schemeClr val="tx1">
                    <a:tint val="75000"/>
                  </a:schemeClr>
                </a:solidFill>
              </a:defRPr>
            </a:lvl8pPr>
            <a:lvl9pPr marL="4352253"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E81D5DBF-E320-4B31-B67F-F3EF291AE8B2}" type="datetimeFigureOut">
              <a:rPr lang="es-ES" smtClean="0"/>
              <a:t>28/09/2021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6C794629-0D01-4DBC-A508-42CE2D0222E1}" type="slidenum">
              <a:rPr lang="es-ES" smtClean="0"/>
              <a:t>‹Nº›</a:t>
            </a:fld>
            <a:endParaRPr lang="es-ES"/>
          </a:p>
        </p:txBody>
      </p:sp>
    </p:spTree>
    <p:extLst>
      <p:ext uri="{BB962C8B-B14F-4D97-AF65-F5344CB8AC3E}">
        <p14:creationId xmlns:p14="http://schemas.microsoft.com/office/powerpoint/2010/main" val="47580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1592921"/>
            <a:ext cx="6951931"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B101F9E-64AF-FC48-B2A1-F70779554AB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293486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1592921"/>
            <a:ext cx="693807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78611A90-5661-7849-85C4-60F38E37590D}"/>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365699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57625A35-6F69-D543-BA04-C64550EF3B02}"/>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283500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6E4C2C5-0D36-E34C-9E34-75AB96E1F27C}"/>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spTree>
    <p:extLst>
      <p:ext uri="{BB962C8B-B14F-4D97-AF65-F5344CB8AC3E}">
        <p14:creationId xmlns:p14="http://schemas.microsoft.com/office/powerpoint/2010/main" val="15282007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875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98" r:id="rId4"/>
    <p:sldLayoutId id="2147483771" r:id="rId5"/>
    <p:sldLayoutId id="2147483748" r:id="rId6"/>
    <p:sldLayoutId id="2147483749" r:id="rId7"/>
    <p:sldLayoutId id="2147483735" r:id="rId8"/>
    <p:sldLayoutId id="2147483736" r:id="rId9"/>
    <p:sldLayoutId id="2147483737" r:id="rId10"/>
    <p:sldLayoutId id="2147483738" r:id="rId11"/>
    <p:sldLayoutId id="2147483739" r:id="rId12"/>
    <p:sldLayoutId id="214748374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46" r:id="rId22"/>
    <p:sldLayoutId id="2147483810"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678" r:id="rId32"/>
    <p:sldLayoutId id="2147483790" r:id="rId33"/>
    <p:sldLayoutId id="2147483669" r:id="rId34"/>
    <p:sldLayoutId id="2147483789" r:id="rId35"/>
    <p:sldLayoutId id="2147483685" r:id="rId36"/>
    <p:sldLayoutId id="2147483792" r:id="rId37"/>
    <p:sldLayoutId id="2147483693" r:id="rId38"/>
    <p:sldLayoutId id="2147483793" r:id="rId39"/>
    <p:sldLayoutId id="2147483701" r:id="rId40"/>
    <p:sldLayoutId id="2147483794" r:id="rId41"/>
    <p:sldLayoutId id="2147483785" r:id="rId42"/>
    <p:sldLayoutId id="2147483795"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9" r:id="rId52"/>
    <p:sldLayoutId id="2147483811" r:id="rId53"/>
    <p:sldLayoutId id="2147483812" r:id="rId54"/>
    <p:sldLayoutId id="2147483813" r:id="rId55"/>
  </p:sldLayoutIdLst>
  <p:hf hdr="0" ftr="0" dt="0"/>
  <p:txStyles>
    <p:titleStyle>
      <a:lvl1pPr algn="l" defTabSz="913897" rtl="0" eaLnBrk="1" latinLnBrk="0" hangingPunct="1">
        <a:lnSpc>
          <a:spcPct val="90000"/>
        </a:lnSpc>
        <a:spcBef>
          <a:spcPct val="0"/>
        </a:spcBef>
        <a:buNone/>
        <a:defRPr sz="4664" kern="1200">
          <a:solidFill>
            <a:schemeClr val="tx1"/>
          </a:solidFill>
          <a:latin typeface="Playfair Display" pitchFamily="2" charset="77"/>
          <a:ea typeface="+mj-ea"/>
          <a:cs typeface="+mj-cs"/>
        </a:defRPr>
      </a:lvl1pPr>
    </p:titleStyle>
    <p:bodyStyle>
      <a:lvl1pPr marL="228474" indent="-228474" algn="l" defTabSz="913897" rtl="0" eaLnBrk="1" latinLnBrk="0" hangingPunct="1">
        <a:lnSpc>
          <a:spcPct val="90000"/>
        </a:lnSpc>
        <a:spcBef>
          <a:spcPts val="999"/>
        </a:spcBef>
        <a:buFont typeface="Arial" panose="020B0604020202020204" pitchFamily="34" charset="0"/>
        <a:buChar char="•"/>
        <a:defRPr sz="1999"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897" rtl="0" eaLnBrk="1" latinLnBrk="0" hangingPunct="1">
        <a:defRPr sz="1799" kern="1200">
          <a:solidFill>
            <a:schemeClr val="tx1"/>
          </a:solidFill>
          <a:latin typeface="+mn-lt"/>
          <a:ea typeface="+mn-ea"/>
          <a:cs typeface="+mn-cs"/>
        </a:defRPr>
      </a:lvl1pPr>
      <a:lvl2pPr marL="456949" algn="l" defTabSz="913897" rtl="0" eaLnBrk="1" latinLnBrk="0" hangingPunct="1">
        <a:defRPr sz="1799" kern="1200">
          <a:solidFill>
            <a:schemeClr val="tx1"/>
          </a:solidFill>
          <a:latin typeface="+mn-lt"/>
          <a:ea typeface="+mn-ea"/>
          <a:cs typeface="+mn-cs"/>
        </a:defRPr>
      </a:lvl2pPr>
      <a:lvl3pPr marL="913897" algn="l" defTabSz="913897" rtl="0" eaLnBrk="1" latinLnBrk="0" hangingPunct="1">
        <a:defRPr sz="1799" kern="1200">
          <a:solidFill>
            <a:schemeClr val="tx1"/>
          </a:solidFill>
          <a:latin typeface="+mn-lt"/>
          <a:ea typeface="+mn-ea"/>
          <a:cs typeface="+mn-cs"/>
        </a:defRPr>
      </a:lvl3pPr>
      <a:lvl4pPr marL="1370846" algn="l" defTabSz="913897" rtl="0" eaLnBrk="1" latinLnBrk="0" hangingPunct="1">
        <a:defRPr sz="1799" kern="1200">
          <a:solidFill>
            <a:schemeClr val="tx1"/>
          </a:solidFill>
          <a:latin typeface="+mn-lt"/>
          <a:ea typeface="+mn-ea"/>
          <a:cs typeface="+mn-cs"/>
        </a:defRPr>
      </a:lvl4pPr>
      <a:lvl5pPr marL="1827794" algn="l" defTabSz="913897" rtl="0" eaLnBrk="1" latinLnBrk="0" hangingPunct="1">
        <a:defRPr sz="1799" kern="1200">
          <a:solidFill>
            <a:schemeClr val="tx1"/>
          </a:solidFill>
          <a:latin typeface="+mn-lt"/>
          <a:ea typeface="+mn-ea"/>
          <a:cs typeface="+mn-cs"/>
        </a:defRPr>
      </a:lvl5pPr>
      <a:lvl6pPr marL="2284743" algn="l" defTabSz="913897" rtl="0" eaLnBrk="1" latinLnBrk="0" hangingPunct="1">
        <a:defRPr sz="1799" kern="1200">
          <a:solidFill>
            <a:schemeClr val="tx1"/>
          </a:solidFill>
          <a:latin typeface="+mn-lt"/>
          <a:ea typeface="+mn-ea"/>
          <a:cs typeface="+mn-cs"/>
        </a:defRPr>
      </a:lvl6pPr>
      <a:lvl7pPr marL="2741691" algn="l" defTabSz="913897" rtl="0" eaLnBrk="1" latinLnBrk="0" hangingPunct="1">
        <a:defRPr sz="1799" kern="1200">
          <a:solidFill>
            <a:schemeClr val="tx1"/>
          </a:solidFill>
          <a:latin typeface="+mn-lt"/>
          <a:ea typeface="+mn-ea"/>
          <a:cs typeface="+mn-cs"/>
        </a:defRPr>
      </a:lvl7pPr>
      <a:lvl8pPr marL="3198640" algn="l" defTabSz="913897" rtl="0" eaLnBrk="1" latinLnBrk="0" hangingPunct="1">
        <a:defRPr sz="1799" kern="1200">
          <a:solidFill>
            <a:schemeClr val="tx1"/>
          </a:solidFill>
          <a:latin typeface="+mn-lt"/>
          <a:ea typeface="+mn-ea"/>
          <a:cs typeface="+mn-cs"/>
        </a:defRPr>
      </a:lvl8pPr>
      <a:lvl9pPr marL="3655588" algn="l" defTabSz="9138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25" userDrawn="1">
          <p15:clr>
            <a:srgbClr val="F26B43"/>
          </p15:clr>
        </p15:guide>
        <p15:guide id="4" orient="horz" pos="4035" userDrawn="1">
          <p15:clr>
            <a:srgbClr val="F26B43"/>
          </p15:clr>
        </p15:guide>
        <p15:guide id="6" pos="3840" userDrawn="1">
          <p15:clr>
            <a:srgbClr val="F26B43"/>
          </p15:clr>
        </p15:guide>
        <p15:guide id="10" pos="7469" userDrawn="1">
          <p15:clr>
            <a:srgbClr val="F26B43"/>
          </p15:clr>
        </p15:guide>
        <p15:guide id="15" pos="212" userDrawn="1">
          <p15:clr>
            <a:srgbClr val="F26B43"/>
          </p15:clr>
        </p15:guide>
        <p15:guide id="17" orient="horz" pos="769" userDrawn="1">
          <p15:clr>
            <a:srgbClr val="F26B43"/>
          </p15:clr>
        </p15:guide>
        <p15:guide id="18" orient="horz" pos="36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11.png"/><Relationship Id="rId3" Type="http://schemas.openxmlformats.org/officeDocument/2006/relationships/tags" Target="../tags/tag56.xml"/><Relationship Id="rId7" Type="http://schemas.openxmlformats.org/officeDocument/2006/relationships/image" Target="../media/image23.emf"/><Relationship Id="rId12" Type="http://schemas.openxmlformats.org/officeDocument/2006/relationships/image" Target="../media/image10.png"/><Relationship Id="rId2" Type="http://schemas.openxmlformats.org/officeDocument/2006/relationships/tags" Target="../tags/tag55.xml"/><Relationship Id="rId1" Type="http://schemas.openxmlformats.org/officeDocument/2006/relationships/vmlDrawing" Target="../drawings/vmlDrawing32.vml"/><Relationship Id="rId6" Type="http://schemas.openxmlformats.org/officeDocument/2006/relationships/image" Target="../media/image21.emf"/><Relationship Id="rId11" Type="http://schemas.openxmlformats.org/officeDocument/2006/relationships/image" Target="../media/image27.emf"/><Relationship Id="rId5" Type="http://schemas.openxmlformats.org/officeDocument/2006/relationships/oleObject" Target="../embeddings/oleObject30.bin"/><Relationship Id="rId10" Type="http://schemas.openxmlformats.org/officeDocument/2006/relationships/image" Target="../media/image26.emf"/><Relationship Id="rId4" Type="http://schemas.openxmlformats.org/officeDocument/2006/relationships/slideLayout" Target="../slideLayouts/slideLayout38.xml"/><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3.vml"/><Relationship Id="rId6" Type="http://schemas.openxmlformats.org/officeDocument/2006/relationships/image" Target="../media/image9.emf"/><Relationship Id="rId5" Type="http://schemas.openxmlformats.org/officeDocument/2006/relationships/oleObject" Target="../embeddings/oleObject25.bin"/><Relationship Id="rId4"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60.xml"/><Relationship Id="rId7" Type="http://schemas.openxmlformats.org/officeDocument/2006/relationships/image" Target="../media/image9.emf"/><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oleObject" Target="../embeddings/oleObject28.bin"/><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tags" Target="../tags/tag61.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63.xml"/><Relationship Id="rId7" Type="http://schemas.openxmlformats.org/officeDocument/2006/relationships/oleObject" Target="../embeddings/oleObject28.bin"/><Relationship Id="rId2" Type="http://schemas.openxmlformats.org/officeDocument/2006/relationships/tags" Target="../tags/tag62.xml"/><Relationship Id="rId1" Type="http://schemas.openxmlformats.org/officeDocument/2006/relationships/vmlDrawing" Target="../drawings/vmlDrawing35.vml"/><Relationship Id="rId6" Type="http://schemas.openxmlformats.org/officeDocument/2006/relationships/slideLayout" Target="../slideLayouts/slideLayout39.xml"/><Relationship Id="rId11" Type="http://schemas.openxmlformats.org/officeDocument/2006/relationships/image" Target="../media/image12.png"/><Relationship Id="rId5" Type="http://schemas.openxmlformats.org/officeDocument/2006/relationships/video" Target="https://www.youtube.com/embed/qNojanBn1NY" TargetMode="External"/><Relationship Id="rId10" Type="http://schemas.openxmlformats.org/officeDocument/2006/relationships/image" Target="../media/image11.png"/><Relationship Id="rId4" Type="http://schemas.openxmlformats.org/officeDocument/2006/relationships/tags" Target="../tags/tag64.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emf"/><Relationship Id="rId3" Type="http://schemas.openxmlformats.org/officeDocument/2006/relationships/tags" Target="../tags/tag66.xml"/><Relationship Id="rId7" Type="http://schemas.openxmlformats.org/officeDocument/2006/relationships/image" Target="../media/image9.emf"/><Relationship Id="rId12" Type="http://schemas.openxmlformats.org/officeDocument/2006/relationships/image" Target="../media/image31.png"/><Relationship Id="rId2" Type="http://schemas.openxmlformats.org/officeDocument/2006/relationships/tags" Target="../tags/tag65.xml"/><Relationship Id="rId1" Type="http://schemas.openxmlformats.org/officeDocument/2006/relationships/vmlDrawing" Target="../drawings/vmlDrawing36.vml"/><Relationship Id="rId6" Type="http://schemas.openxmlformats.org/officeDocument/2006/relationships/oleObject" Target="../embeddings/oleObject28.bin"/><Relationship Id="rId11" Type="http://schemas.openxmlformats.org/officeDocument/2006/relationships/image" Target="../media/image30.emf"/><Relationship Id="rId5" Type="http://schemas.openxmlformats.org/officeDocument/2006/relationships/slideLayout" Target="../slideLayouts/slideLayout39.xml"/><Relationship Id="rId10" Type="http://schemas.openxmlformats.org/officeDocument/2006/relationships/image" Target="../media/image29.emf"/><Relationship Id="rId4" Type="http://schemas.openxmlformats.org/officeDocument/2006/relationships/tags" Target="../tags/tag67.xml"/><Relationship Id="rId9" Type="http://schemas.openxmlformats.org/officeDocument/2006/relationships/image" Target="../media/image11.png"/><Relationship Id="rId14" Type="http://schemas.openxmlformats.org/officeDocument/2006/relationships/image" Target="../media/image26.emf"/></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69.xml"/><Relationship Id="rId7" Type="http://schemas.openxmlformats.org/officeDocument/2006/relationships/oleObject" Target="../embeddings/oleObject28.bin"/><Relationship Id="rId2" Type="http://schemas.openxmlformats.org/officeDocument/2006/relationships/tags" Target="../tags/tag68.xml"/><Relationship Id="rId1" Type="http://schemas.openxmlformats.org/officeDocument/2006/relationships/vmlDrawing" Target="../drawings/vmlDrawing37.vml"/><Relationship Id="rId6" Type="http://schemas.openxmlformats.org/officeDocument/2006/relationships/slideLayout" Target="../slideLayouts/slideLayout39.xml"/><Relationship Id="rId11" Type="http://schemas.openxmlformats.org/officeDocument/2006/relationships/image" Target="../media/image12.png"/><Relationship Id="rId5" Type="http://schemas.openxmlformats.org/officeDocument/2006/relationships/video" Target="https://www.youtube.com/embed/LUWZs5Icz14" TargetMode="External"/><Relationship Id="rId10" Type="http://schemas.openxmlformats.org/officeDocument/2006/relationships/image" Target="../media/image11.png"/><Relationship Id="rId4" Type="http://schemas.openxmlformats.org/officeDocument/2006/relationships/tags" Target="../tags/tag70.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72.xml"/><Relationship Id="rId7" Type="http://schemas.openxmlformats.org/officeDocument/2006/relationships/image" Target="../media/image9.emf"/><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oleObject" Target="../embeddings/oleObject28.bin"/><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tags" Target="../tags/tag73.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75.xml"/><Relationship Id="rId7" Type="http://schemas.openxmlformats.org/officeDocument/2006/relationships/oleObject" Target="../embeddings/oleObject28.bin"/><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slideLayout" Target="../slideLayouts/slideLayout39.xml"/><Relationship Id="rId11" Type="http://schemas.openxmlformats.org/officeDocument/2006/relationships/image" Target="../media/image12.png"/><Relationship Id="rId5" Type="http://schemas.openxmlformats.org/officeDocument/2006/relationships/video" Target="https://www.youtube.com/embed/NuGqN3Aj07M" TargetMode="External"/><Relationship Id="rId10" Type="http://schemas.openxmlformats.org/officeDocument/2006/relationships/image" Target="../media/image11.png"/><Relationship Id="rId4" Type="http://schemas.openxmlformats.org/officeDocument/2006/relationships/tags" Target="../tags/tag76.xm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8.xml"/><Relationship Id="rId7" Type="http://schemas.openxmlformats.org/officeDocument/2006/relationships/image" Target="../media/image9.emf"/><Relationship Id="rId2" Type="http://schemas.openxmlformats.org/officeDocument/2006/relationships/tags" Target="../tags/tag77.xml"/><Relationship Id="rId1" Type="http://schemas.openxmlformats.org/officeDocument/2006/relationships/vmlDrawing" Target="../drawings/vmlDrawing40.vml"/><Relationship Id="rId6" Type="http://schemas.openxmlformats.org/officeDocument/2006/relationships/oleObject" Target="../embeddings/oleObject28.bin"/><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tags" Target="../tags/tag79.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81.xml"/><Relationship Id="rId7" Type="http://schemas.openxmlformats.org/officeDocument/2006/relationships/oleObject" Target="../embeddings/oleObject28.bin"/><Relationship Id="rId2" Type="http://schemas.openxmlformats.org/officeDocument/2006/relationships/tags" Target="../tags/tag80.xml"/><Relationship Id="rId1" Type="http://schemas.openxmlformats.org/officeDocument/2006/relationships/vmlDrawing" Target="../drawings/vmlDrawing41.vml"/><Relationship Id="rId6" Type="http://schemas.openxmlformats.org/officeDocument/2006/relationships/slideLayout" Target="../slideLayouts/slideLayout39.xml"/><Relationship Id="rId11" Type="http://schemas.openxmlformats.org/officeDocument/2006/relationships/image" Target="../media/image12.png"/><Relationship Id="rId5" Type="http://schemas.openxmlformats.org/officeDocument/2006/relationships/video" Target="https://www.youtube.com/embed/G8o5ekfbBO4" TargetMode="External"/><Relationship Id="rId10" Type="http://schemas.openxmlformats.org/officeDocument/2006/relationships/image" Target="../media/image11.png"/><Relationship Id="rId4" Type="http://schemas.openxmlformats.org/officeDocument/2006/relationships/tags" Target="../tags/tag82.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vmlDrawing" Target="../drawings/vmlDrawing24.vml"/><Relationship Id="rId5" Type="http://schemas.openxmlformats.org/officeDocument/2006/relationships/image" Target="../media/image9.emf"/><Relationship Id="rId4" Type="http://schemas.openxmlformats.org/officeDocument/2006/relationships/oleObject" Target="../embeddings/oleObject24.bin"/></Relationships>
</file>

<file path=ppt/slides/_rels/slide2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84.xml"/><Relationship Id="rId7" Type="http://schemas.openxmlformats.org/officeDocument/2006/relationships/oleObject" Target="../embeddings/oleObject28.bin"/><Relationship Id="rId2" Type="http://schemas.openxmlformats.org/officeDocument/2006/relationships/tags" Target="../tags/tag83.xml"/><Relationship Id="rId1" Type="http://schemas.openxmlformats.org/officeDocument/2006/relationships/vmlDrawing" Target="../drawings/vmlDrawing42.vml"/><Relationship Id="rId6" Type="http://schemas.openxmlformats.org/officeDocument/2006/relationships/slideLayout" Target="../slideLayouts/slideLayout39.xml"/><Relationship Id="rId11" Type="http://schemas.openxmlformats.org/officeDocument/2006/relationships/image" Target="../media/image12.png"/><Relationship Id="rId5" Type="http://schemas.openxmlformats.org/officeDocument/2006/relationships/video" Target="https://www.youtube.com/embed/oAxvd547kMU" TargetMode="External"/><Relationship Id="rId10" Type="http://schemas.openxmlformats.org/officeDocument/2006/relationships/image" Target="../media/image11.png"/><Relationship Id="rId4" Type="http://schemas.openxmlformats.org/officeDocument/2006/relationships/tags" Target="../tags/tag85.xm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87.xml"/><Relationship Id="rId7" Type="http://schemas.openxmlformats.org/officeDocument/2006/relationships/image" Target="../media/image9.emf"/><Relationship Id="rId2" Type="http://schemas.openxmlformats.org/officeDocument/2006/relationships/tags" Target="../tags/tag86.xml"/><Relationship Id="rId1" Type="http://schemas.openxmlformats.org/officeDocument/2006/relationships/vmlDrawing" Target="../drawings/vmlDrawing43.vml"/><Relationship Id="rId6" Type="http://schemas.openxmlformats.org/officeDocument/2006/relationships/oleObject" Target="../embeddings/oleObject28.bin"/><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tags" Target="../tags/tag88.xml"/><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1.png"/><Relationship Id="rId3" Type="http://schemas.openxmlformats.org/officeDocument/2006/relationships/tags" Target="../tags/tag90.xml"/><Relationship Id="rId7" Type="http://schemas.openxmlformats.org/officeDocument/2006/relationships/image" Target="../media/image9.emf"/><Relationship Id="rId12" Type="http://schemas.openxmlformats.org/officeDocument/2006/relationships/image" Target="../media/image10.png"/><Relationship Id="rId2" Type="http://schemas.openxmlformats.org/officeDocument/2006/relationships/tags" Target="../tags/tag89.xml"/><Relationship Id="rId1" Type="http://schemas.openxmlformats.org/officeDocument/2006/relationships/vmlDrawing" Target="../drawings/vmlDrawing44.vml"/><Relationship Id="rId6" Type="http://schemas.openxmlformats.org/officeDocument/2006/relationships/oleObject" Target="../embeddings/oleObject28.bin"/><Relationship Id="rId11" Type="http://schemas.openxmlformats.org/officeDocument/2006/relationships/image" Target="../media/image38.png"/><Relationship Id="rId5" Type="http://schemas.openxmlformats.org/officeDocument/2006/relationships/slideLayout" Target="../slideLayouts/slideLayout39.xml"/><Relationship Id="rId10" Type="http://schemas.openxmlformats.org/officeDocument/2006/relationships/image" Target="../media/image37.png"/><Relationship Id="rId4" Type="http://schemas.openxmlformats.org/officeDocument/2006/relationships/tags" Target="../tags/tag91.xml"/><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45.vml"/><Relationship Id="rId6" Type="http://schemas.openxmlformats.org/officeDocument/2006/relationships/image" Target="../media/image9.emf"/><Relationship Id="rId5" Type="http://schemas.openxmlformats.org/officeDocument/2006/relationships/oleObject" Target="../embeddings/oleObject25.bin"/><Relationship Id="rId4"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5.vml"/><Relationship Id="rId6" Type="http://schemas.openxmlformats.org/officeDocument/2006/relationships/image" Target="../media/image9.emf"/><Relationship Id="rId5" Type="http://schemas.openxmlformats.org/officeDocument/2006/relationships/oleObject" Target="../embeddings/oleObject25.bin"/><Relationship Id="rId4"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3.xml"/><Relationship Id="rId7" Type="http://schemas.openxmlformats.org/officeDocument/2006/relationships/oleObject" Target="../embeddings/oleObject26.bin"/><Relationship Id="rId2" Type="http://schemas.openxmlformats.org/officeDocument/2006/relationships/tags" Target="../tags/tag42.xml"/><Relationship Id="rId1" Type="http://schemas.openxmlformats.org/officeDocument/2006/relationships/vmlDrawing" Target="../drawings/vmlDrawing26.vml"/><Relationship Id="rId6" Type="http://schemas.openxmlformats.org/officeDocument/2006/relationships/notesSlide" Target="../notesSlides/notesSlide1.xml"/><Relationship Id="rId11" Type="http://schemas.openxmlformats.org/officeDocument/2006/relationships/image" Target="../media/image12.png"/><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video" Target="https://www.youtube.com/embed/qgWMfNSN9f4" TargetMode="Externa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png"/><Relationship Id="rId3" Type="http://schemas.openxmlformats.org/officeDocument/2006/relationships/tags" Target="../tags/tag45.xml"/><Relationship Id="rId7" Type="http://schemas.openxmlformats.org/officeDocument/2006/relationships/image" Target="../media/image6.emf"/><Relationship Id="rId12" Type="http://schemas.openxmlformats.org/officeDocument/2006/relationships/image" Target="../media/image17.png"/><Relationship Id="rId2" Type="http://schemas.openxmlformats.org/officeDocument/2006/relationships/tags" Target="../tags/tag44.xml"/><Relationship Id="rId1" Type="http://schemas.openxmlformats.org/officeDocument/2006/relationships/vmlDrawing" Target="../drawings/vmlDrawing27.vml"/><Relationship Id="rId6" Type="http://schemas.openxmlformats.org/officeDocument/2006/relationships/oleObject" Target="../embeddings/oleObject26.bin"/><Relationship Id="rId11" Type="http://schemas.openxmlformats.org/officeDocument/2006/relationships/image" Target="../media/image16.emf"/><Relationship Id="rId5" Type="http://schemas.openxmlformats.org/officeDocument/2006/relationships/notesSlide" Target="../notesSlides/notesSlide2.xml"/><Relationship Id="rId15" Type="http://schemas.openxmlformats.org/officeDocument/2006/relationships/image" Target="../media/image11.png"/><Relationship Id="rId10" Type="http://schemas.openxmlformats.org/officeDocument/2006/relationships/image" Target="../media/image15.emf"/><Relationship Id="rId4" Type="http://schemas.openxmlformats.org/officeDocument/2006/relationships/slideLayout" Target="../slideLayouts/slideLayout39.xml"/><Relationship Id="rId9" Type="http://schemas.openxmlformats.org/officeDocument/2006/relationships/image" Target="../media/image14.emf"/><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7.xml"/><Relationship Id="rId7" Type="http://schemas.openxmlformats.org/officeDocument/2006/relationships/image" Target="../media/image6.emf"/><Relationship Id="rId12" Type="http://schemas.openxmlformats.org/officeDocument/2006/relationships/image" Target="../media/image20.emf"/><Relationship Id="rId2" Type="http://schemas.openxmlformats.org/officeDocument/2006/relationships/tags" Target="../tags/tag46.xml"/><Relationship Id="rId1" Type="http://schemas.openxmlformats.org/officeDocument/2006/relationships/vmlDrawing" Target="../drawings/vmlDrawing28.vml"/><Relationship Id="rId6" Type="http://schemas.openxmlformats.org/officeDocument/2006/relationships/oleObject" Target="../embeddings/oleObject26.bin"/><Relationship Id="rId11" Type="http://schemas.openxmlformats.org/officeDocument/2006/relationships/image" Target="../media/image16.emf"/><Relationship Id="rId5" Type="http://schemas.openxmlformats.org/officeDocument/2006/relationships/notesSlide" Target="../notesSlides/notesSlide3.xml"/><Relationship Id="rId10" Type="http://schemas.openxmlformats.org/officeDocument/2006/relationships/image" Target="../media/image19.emf"/><Relationship Id="rId4" Type="http://schemas.openxmlformats.org/officeDocument/2006/relationships/slideLayout" Target="../slideLayouts/slideLayout39.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9.xml"/><Relationship Id="rId7" Type="http://schemas.openxmlformats.org/officeDocument/2006/relationships/image" Target="../media/image21.emf"/><Relationship Id="rId2" Type="http://schemas.openxmlformats.org/officeDocument/2006/relationships/tags" Target="../tags/tag48.xml"/><Relationship Id="rId1" Type="http://schemas.openxmlformats.org/officeDocument/2006/relationships/vmlDrawing" Target="../drawings/vmlDrawing29.vml"/><Relationship Id="rId6" Type="http://schemas.openxmlformats.org/officeDocument/2006/relationships/oleObject" Target="../embeddings/oleObject27.bin"/><Relationship Id="rId5" Type="http://schemas.openxmlformats.org/officeDocument/2006/relationships/notesSlide" Target="../notesSlides/notesSlide4.xml"/><Relationship Id="rId4" Type="http://schemas.openxmlformats.org/officeDocument/2006/relationships/slideLayout" Target="../slideLayouts/slideLayout39.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1.xml"/><Relationship Id="rId7" Type="http://schemas.openxmlformats.org/officeDocument/2006/relationships/image" Target="../media/image9.emf"/><Relationship Id="rId2" Type="http://schemas.openxmlformats.org/officeDocument/2006/relationships/tags" Target="../tags/tag50.xml"/><Relationship Id="rId1" Type="http://schemas.openxmlformats.org/officeDocument/2006/relationships/vmlDrawing" Target="../drawings/vmlDrawing30.vml"/><Relationship Id="rId6" Type="http://schemas.openxmlformats.org/officeDocument/2006/relationships/oleObject" Target="../embeddings/oleObject28.bin"/><Relationship Id="rId5" Type="http://schemas.openxmlformats.org/officeDocument/2006/relationships/slideLayout" Target="../slideLayouts/slideLayout39.xml"/><Relationship Id="rId10" Type="http://schemas.openxmlformats.org/officeDocument/2006/relationships/image" Target="../media/image11.png"/><Relationship Id="rId4" Type="http://schemas.openxmlformats.org/officeDocument/2006/relationships/tags" Target="../tags/tag52.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4.xml"/><Relationship Id="rId7" Type="http://schemas.openxmlformats.org/officeDocument/2006/relationships/image" Target="../media/image21.emf"/><Relationship Id="rId2" Type="http://schemas.openxmlformats.org/officeDocument/2006/relationships/tags" Target="../tags/tag53.xml"/><Relationship Id="rId1" Type="http://schemas.openxmlformats.org/officeDocument/2006/relationships/vmlDrawing" Target="../drawings/vmlDrawing31.vml"/><Relationship Id="rId6" Type="http://schemas.openxmlformats.org/officeDocument/2006/relationships/oleObject" Target="../embeddings/oleObject29.bin"/><Relationship Id="rId5" Type="http://schemas.openxmlformats.org/officeDocument/2006/relationships/notesSlide" Target="../notesSlides/notesSlide5.xml"/><Relationship Id="rId4" Type="http://schemas.openxmlformats.org/officeDocument/2006/relationships/slideLayout" Target="../slideLayouts/slideLayout38.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773299" y="4148284"/>
            <a:ext cx="2409601" cy="230512"/>
          </a:xfrm>
          <a:prstGeom prst="rect">
            <a:avLst/>
          </a:prstGeom>
        </p:spPr>
        <p:txBody>
          <a:bodyPr wrap="square">
            <a:spAutoFit/>
          </a:bodyPr>
          <a:lstStyle/>
          <a:p>
            <a:r>
              <a:rPr lang="en-US" sz="898">
                <a:solidFill>
                  <a:schemeClr val="bg1"/>
                </a:solidFill>
                <a:latin typeface="Helvetica Neue Thin" charset="0"/>
                <a:ea typeface="Helvetica Neue Thin" charset="0"/>
                <a:cs typeface="Helvetica Neue Thin" charset="0"/>
              </a:rPr>
              <a:t>Value proposition</a:t>
            </a:r>
          </a:p>
        </p:txBody>
      </p:sp>
      <p:sp>
        <p:nvSpPr>
          <p:cNvPr id="11" name="10 Rectángulo"/>
          <p:cNvSpPr/>
          <p:nvPr/>
        </p:nvSpPr>
        <p:spPr>
          <a:xfrm>
            <a:off x="799824" y="4758877"/>
            <a:ext cx="768159" cy="407484"/>
          </a:xfrm>
          <a:prstGeom prst="rect">
            <a:avLst/>
          </a:prstGeom>
        </p:spPr>
        <p:txBody>
          <a:bodyPr wrap="none">
            <a:spAutoFit/>
          </a:bodyPr>
          <a:lstStyle/>
          <a:p>
            <a:r>
              <a:rPr lang="es-ES" sz="2048">
                <a:solidFill>
                  <a:schemeClr val="bg1"/>
                </a:solidFill>
                <a:latin typeface="Helvetica Neue Thin" charset="0"/>
                <a:ea typeface="Helvetica Neue Thin" charset="0"/>
                <a:cs typeface="Helvetica Neue Thin" charset="0"/>
              </a:rPr>
              <a:t>2017</a:t>
            </a:r>
          </a:p>
        </p:txBody>
      </p:sp>
      <p:cxnSp>
        <p:nvCxnSpPr>
          <p:cNvPr id="14" name="13 Conector recto"/>
          <p:cNvCxnSpPr/>
          <p:nvPr/>
        </p:nvCxnSpPr>
        <p:spPr>
          <a:xfrm>
            <a:off x="789528" y="5227210"/>
            <a:ext cx="23214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789528" y="4617467"/>
            <a:ext cx="23214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4 Rectángulo"/>
          <p:cNvSpPr/>
          <p:nvPr/>
        </p:nvSpPr>
        <p:spPr>
          <a:xfrm>
            <a:off x="232044" y="1487215"/>
            <a:ext cx="6800502" cy="1015663"/>
          </a:xfrm>
          <a:prstGeom prst="rect">
            <a:avLst/>
          </a:prstGeom>
        </p:spPr>
        <p:txBody>
          <a:bodyPr wrap="square">
            <a:spAutoFit/>
          </a:bodyPr>
          <a:lstStyle/>
          <a:p>
            <a:r>
              <a:rPr lang="es-ES" sz="6000" b="1" dirty="0" smtClean="0">
                <a:latin typeface="+mj-lt"/>
                <a:ea typeface="Helvetica Neue UltraLight" charset="0"/>
                <a:cs typeface="Helvetica Neue UltraLight" charset="0"/>
              </a:rPr>
              <a:t>AWS GLUE</a:t>
            </a:r>
            <a:endParaRPr lang="en-US" sz="6000" b="1" dirty="0">
              <a:latin typeface="+mj-lt"/>
              <a:ea typeface="Helvetica Neue UltraLight" charset="0"/>
              <a:cs typeface="Helvetica Neue UltraLight" charset="0"/>
            </a:endParaRPr>
          </a:p>
        </p:txBody>
      </p:sp>
      <p:sp>
        <p:nvSpPr>
          <p:cNvPr id="16" name="9 Rectángulo"/>
          <p:cNvSpPr/>
          <p:nvPr/>
        </p:nvSpPr>
        <p:spPr>
          <a:xfrm>
            <a:off x="232044" y="199295"/>
            <a:ext cx="4284538" cy="276871"/>
          </a:xfrm>
          <a:prstGeom prst="rect">
            <a:avLst/>
          </a:prstGeom>
        </p:spPr>
        <p:txBody>
          <a:bodyPr wrap="square">
            <a:spAutoFit/>
          </a:bodyPr>
          <a:lstStyle/>
          <a:p>
            <a:r>
              <a:rPr lang="es-ES" sz="1199" b="1" dirty="0" smtClean="0">
                <a:latin typeface="Helvetica Neue Thin" charset="0"/>
                <a:ea typeface="Helvetica Neue Thin" charset="0"/>
                <a:cs typeface="Helvetica Neue Thin" charset="0"/>
              </a:rPr>
              <a:t>SESION 2 MODULO 2  BIG DATA ARCHITECTURES</a:t>
            </a:r>
            <a:endParaRPr lang="es-ES" sz="1199" b="1" dirty="0">
              <a:latin typeface="Helvetica Neue Thin" charset="0"/>
              <a:ea typeface="Helvetica Neue Thin" charset="0"/>
              <a:cs typeface="Helvetica Neue Thin" charset="0"/>
            </a:endParaRPr>
          </a:p>
        </p:txBody>
      </p:sp>
      <p:pic>
        <p:nvPicPr>
          <p:cNvPr id="12" name="Picture 3" descr="C:\Users\pcercosg\Desktop\For Tech\NEW IMGS\cov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795" y="245659"/>
            <a:ext cx="9955269" cy="6635904"/>
          </a:xfrm>
          <a:prstGeom prst="rect">
            <a:avLst/>
          </a:prstGeom>
          <a:noFill/>
          <a:extLst>
            <a:ext uri="{909E8E84-426E-40DD-AFC4-6F175D3DCCD1}">
              <a14:hiddenFill xmlns:a14="http://schemas.microsoft.com/office/drawing/2010/main">
                <a:solidFill>
                  <a:srgbClr val="FFFFFF"/>
                </a:solidFill>
              </a14:hiddenFill>
            </a:ext>
          </a:extLst>
        </p:spPr>
      </p:pic>
      <p:pic>
        <p:nvPicPr>
          <p:cNvPr id="145410" name="Picture 2" descr="Glue logo - AWS Glue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224" y="2747483"/>
            <a:ext cx="2057142"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38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to 2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87" name="Diapositiva de think-cell" r:id="rId5" imgW="421" imgH="423" progId="TCLayout.ActiveDocument.1">
                  <p:embed/>
                </p:oleObj>
              </mc:Choice>
              <mc:Fallback>
                <p:oleObj name="Diapositiva de think-cell" r:id="rId5" imgW="421" imgH="423" progId="TCLayout.ActiveDocument.1">
                  <p:embed/>
                  <p:pic>
                    <p:nvPicPr>
                      <p:cNvPr id="25" name="Objeto 2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4" name="Rectángulo 2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80" name="Forma libre 79"/>
          <p:cNvSpPr/>
          <p:nvPr/>
        </p:nvSpPr>
        <p:spPr>
          <a:xfrm rot="10800000">
            <a:off x="-1399694" y="2836312"/>
            <a:ext cx="4765614" cy="758923"/>
          </a:xfrm>
          <a:custGeom>
            <a:avLst/>
            <a:gdLst>
              <a:gd name="connsiteX0" fmla="*/ 4553503 w 4765614"/>
              <a:gd name="connsiteY0" fmla="*/ 758923 h 758923"/>
              <a:gd name="connsiteX1" fmla="*/ 4361622 w 4765614"/>
              <a:gd name="connsiteY1" fmla="*/ 758923 h 758923"/>
              <a:gd name="connsiteX2" fmla="*/ 3657053 w 4765614"/>
              <a:gd name="connsiteY2" fmla="*/ 758923 h 758923"/>
              <a:gd name="connsiteX3" fmla="*/ 3181903 w 4765614"/>
              <a:gd name="connsiteY3" fmla="*/ 758923 h 758923"/>
              <a:gd name="connsiteX4" fmla="*/ 2990022 w 4765614"/>
              <a:gd name="connsiteY4" fmla="*/ 758923 h 758923"/>
              <a:gd name="connsiteX5" fmla="*/ 2285454 w 4765614"/>
              <a:gd name="connsiteY5" fmla="*/ 758923 h 758923"/>
              <a:gd name="connsiteX6" fmla="*/ 1371600 w 4765614"/>
              <a:gd name="connsiteY6" fmla="*/ 758923 h 758923"/>
              <a:gd name="connsiteX7" fmla="*/ 0 w 4765614"/>
              <a:gd name="connsiteY7" fmla="*/ 758923 h 758923"/>
              <a:gd name="connsiteX8" fmla="*/ 212111 w 4765614"/>
              <a:gd name="connsiteY8" fmla="*/ 0 h 758923"/>
              <a:gd name="connsiteX9" fmla="*/ 1583711 w 4765614"/>
              <a:gd name="connsiteY9" fmla="*/ 0 h 758923"/>
              <a:gd name="connsiteX10" fmla="*/ 2497564 w 4765614"/>
              <a:gd name="connsiteY10" fmla="*/ 0 h 758923"/>
              <a:gd name="connsiteX11" fmla="*/ 2777911 w 4765614"/>
              <a:gd name="connsiteY11" fmla="*/ 0 h 758923"/>
              <a:gd name="connsiteX12" fmla="*/ 3394014 w 4765614"/>
              <a:gd name="connsiteY12" fmla="*/ 0 h 758923"/>
              <a:gd name="connsiteX13" fmla="*/ 3869164 w 4765614"/>
              <a:gd name="connsiteY13" fmla="*/ 0 h 758923"/>
              <a:gd name="connsiteX14" fmla="*/ 4149511 w 4765614"/>
              <a:gd name="connsiteY14" fmla="*/ 0 h 758923"/>
              <a:gd name="connsiteX15" fmla="*/ 4765614 w 4765614"/>
              <a:gd name="connsiteY15"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5614" h="758923">
                <a:moveTo>
                  <a:pt x="4553503" y="758923"/>
                </a:moveTo>
                <a:lnTo>
                  <a:pt x="4361622" y="758923"/>
                </a:lnTo>
                <a:lnTo>
                  <a:pt x="3657053" y="758923"/>
                </a:lnTo>
                <a:lnTo>
                  <a:pt x="3181903" y="758923"/>
                </a:lnTo>
                <a:lnTo>
                  <a:pt x="2990022" y="758923"/>
                </a:lnTo>
                <a:lnTo>
                  <a:pt x="2285454" y="758923"/>
                </a:lnTo>
                <a:lnTo>
                  <a:pt x="1371600" y="758923"/>
                </a:lnTo>
                <a:lnTo>
                  <a:pt x="0" y="758923"/>
                </a:lnTo>
                <a:lnTo>
                  <a:pt x="212111" y="0"/>
                </a:lnTo>
                <a:lnTo>
                  <a:pt x="1583711" y="0"/>
                </a:lnTo>
                <a:lnTo>
                  <a:pt x="2497564" y="0"/>
                </a:lnTo>
                <a:lnTo>
                  <a:pt x="2777911" y="0"/>
                </a:lnTo>
                <a:lnTo>
                  <a:pt x="3394014" y="0"/>
                </a:lnTo>
                <a:lnTo>
                  <a:pt x="3869164" y="0"/>
                </a:lnTo>
                <a:lnTo>
                  <a:pt x="4149511" y="0"/>
                </a:lnTo>
                <a:lnTo>
                  <a:pt x="4765614" y="0"/>
                </a:lnTo>
                <a:close/>
              </a:path>
            </a:pathLst>
          </a:custGeom>
          <a:solidFill>
            <a:schemeClr val="accent5">
              <a:lumMod val="75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2" name="Forma libre 81"/>
          <p:cNvSpPr/>
          <p:nvPr/>
        </p:nvSpPr>
        <p:spPr>
          <a:xfrm rot="10800000">
            <a:off x="3271490" y="2836312"/>
            <a:ext cx="10079385" cy="758923"/>
          </a:xfrm>
          <a:custGeom>
            <a:avLst/>
            <a:gdLst>
              <a:gd name="connsiteX0" fmla="*/ 9867274 w 10079385"/>
              <a:gd name="connsiteY0" fmla="*/ 758923 h 758923"/>
              <a:gd name="connsiteX1" fmla="*/ 9675393 w 10079385"/>
              <a:gd name="connsiteY1" fmla="*/ 758923 h 758923"/>
              <a:gd name="connsiteX2" fmla="*/ 8970825 w 10079385"/>
              <a:gd name="connsiteY2" fmla="*/ 758923 h 758923"/>
              <a:gd name="connsiteX3" fmla="*/ 6928403 w 10079385"/>
              <a:gd name="connsiteY3" fmla="*/ 758923 h 758923"/>
              <a:gd name="connsiteX4" fmla="*/ 6736523 w 10079385"/>
              <a:gd name="connsiteY4" fmla="*/ 758923 h 758923"/>
              <a:gd name="connsiteX5" fmla="*/ 6685371 w 10079385"/>
              <a:gd name="connsiteY5" fmla="*/ 758923 h 758923"/>
              <a:gd name="connsiteX6" fmla="*/ 6120774 w 10079385"/>
              <a:gd name="connsiteY6" fmla="*/ 758923 h 758923"/>
              <a:gd name="connsiteX7" fmla="*/ 6031954 w 10079385"/>
              <a:gd name="connsiteY7" fmla="*/ 758923 h 758923"/>
              <a:gd name="connsiteX8" fmla="*/ 5928894 w 10079385"/>
              <a:gd name="connsiteY8" fmla="*/ 758923 h 758923"/>
              <a:gd name="connsiteX9" fmla="*/ 5224325 w 10079385"/>
              <a:gd name="connsiteY9" fmla="*/ 758923 h 758923"/>
              <a:gd name="connsiteX10" fmla="*/ 3746500 w 10079385"/>
              <a:gd name="connsiteY10" fmla="*/ 758923 h 758923"/>
              <a:gd name="connsiteX11" fmla="*/ 3181903 w 10079385"/>
              <a:gd name="connsiteY11" fmla="*/ 758923 h 758923"/>
              <a:gd name="connsiteX12" fmla="*/ 2990023 w 10079385"/>
              <a:gd name="connsiteY12" fmla="*/ 758923 h 758923"/>
              <a:gd name="connsiteX13" fmla="*/ 2938871 w 10079385"/>
              <a:gd name="connsiteY13" fmla="*/ 758923 h 758923"/>
              <a:gd name="connsiteX14" fmla="*/ 2285453 w 10079385"/>
              <a:gd name="connsiteY14" fmla="*/ 758923 h 758923"/>
              <a:gd name="connsiteX15" fmla="*/ 0 w 10079385"/>
              <a:gd name="connsiteY15" fmla="*/ 758923 h 758923"/>
              <a:gd name="connsiteX16" fmla="*/ 212111 w 10079385"/>
              <a:gd name="connsiteY16" fmla="*/ 0 h 758923"/>
              <a:gd name="connsiteX17" fmla="*/ 2497565 w 10079385"/>
              <a:gd name="connsiteY17" fmla="*/ 0 h 758923"/>
              <a:gd name="connsiteX18" fmla="*/ 2777912 w 10079385"/>
              <a:gd name="connsiteY18" fmla="*/ 0 h 758923"/>
              <a:gd name="connsiteX19" fmla="*/ 3150982 w 10079385"/>
              <a:gd name="connsiteY19" fmla="*/ 0 h 758923"/>
              <a:gd name="connsiteX20" fmla="*/ 3394015 w 10079385"/>
              <a:gd name="connsiteY20" fmla="*/ 0 h 758923"/>
              <a:gd name="connsiteX21" fmla="*/ 3958611 w 10079385"/>
              <a:gd name="connsiteY21" fmla="*/ 0 h 758923"/>
              <a:gd name="connsiteX22" fmla="*/ 5436436 w 10079385"/>
              <a:gd name="connsiteY22" fmla="*/ 0 h 758923"/>
              <a:gd name="connsiteX23" fmla="*/ 5716782 w 10079385"/>
              <a:gd name="connsiteY23" fmla="*/ 0 h 758923"/>
              <a:gd name="connsiteX24" fmla="*/ 6244065 w 10079385"/>
              <a:gd name="connsiteY24" fmla="*/ 0 h 758923"/>
              <a:gd name="connsiteX25" fmla="*/ 6332885 w 10079385"/>
              <a:gd name="connsiteY25" fmla="*/ 0 h 758923"/>
              <a:gd name="connsiteX26" fmla="*/ 6524412 w 10079385"/>
              <a:gd name="connsiteY26" fmla="*/ 0 h 758923"/>
              <a:gd name="connsiteX27" fmla="*/ 6897482 w 10079385"/>
              <a:gd name="connsiteY27" fmla="*/ 0 h 758923"/>
              <a:gd name="connsiteX28" fmla="*/ 7140515 w 10079385"/>
              <a:gd name="connsiteY28" fmla="*/ 0 h 758923"/>
              <a:gd name="connsiteX29" fmla="*/ 9182936 w 10079385"/>
              <a:gd name="connsiteY29" fmla="*/ 0 h 758923"/>
              <a:gd name="connsiteX30" fmla="*/ 9463282 w 10079385"/>
              <a:gd name="connsiteY30" fmla="*/ 0 h 758923"/>
              <a:gd name="connsiteX31" fmla="*/ 10079385 w 10079385"/>
              <a:gd name="connsiteY31"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79385" h="758923">
                <a:moveTo>
                  <a:pt x="9867274" y="758923"/>
                </a:moveTo>
                <a:lnTo>
                  <a:pt x="9675393" y="758923"/>
                </a:lnTo>
                <a:lnTo>
                  <a:pt x="8970825" y="758923"/>
                </a:lnTo>
                <a:lnTo>
                  <a:pt x="6928403" y="758923"/>
                </a:lnTo>
                <a:lnTo>
                  <a:pt x="6736523" y="758923"/>
                </a:lnTo>
                <a:lnTo>
                  <a:pt x="6685371" y="758923"/>
                </a:lnTo>
                <a:lnTo>
                  <a:pt x="6120774" y="758923"/>
                </a:lnTo>
                <a:lnTo>
                  <a:pt x="6031954" y="758923"/>
                </a:lnTo>
                <a:lnTo>
                  <a:pt x="5928894" y="758923"/>
                </a:lnTo>
                <a:lnTo>
                  <a:pt x="5224325" y="758923"/>
                </a:lnTo>
                <a:lnTo>
                  <a:pt x="3746500" y="758923"/>
                </a:lnTo>
                <a:lnTo>
                  <a:pt x="3181903" y="758923"/>
                </a:lnTo>
                <a:lnTo>
                  <a:pt x="2990023" y="758923"/>
                </a:lnTo>
                <a:lnTo>
                  <a:pt x="2938871" y="758923"/>
                </a:lnTo>
                <a:lnTo>
                  <a:pt x="2285453" y="758923"/>
                </a:lnTo>
                <a:lnTo>
                  <a:pt x="0" y="758923"/>
                </a:lnTo>
                <a:lnTo>
                  <a:pt x="212111" y="0"/>
                </a:lnTo>
                <a:lnTo>
                  <a:pt x="2497565" y="0"/>
                </a:lnTo>
                <a:lnTo>
                  <a:pt x="2777912" y="0"/>
                </a:lnTo>
                <a:lnTo>
                  <a:pt x="3150982" y="0"/>
                </a:lnTo>
                <a:lnTo>
                  <a:pt x="3394015" y="0"/>
                </a:lnTo>
                <a:lnTo>
                  <a:pt x="3958611" y="0"/>
                </a:lnTo>
                <a:lnTo>
                  <a:pt x="5436436" y="0"/>
                </a:lnTo>
                <a:lnTo>
                  <a:pt x="5716782" y="0"/>
                </a:lnTo>
                <a:lnTo>
                  <a:pt x="6244065" y="0"/>
                </a:lnTo>
                <a:lnTo>
                  <a:pt x="6332885" y="0"/>
                </a:lnTo>
                <a:lnTo>
                  <a:pt x="6524412" y="0"/>
                </a:lnTo>
                <a:lnTo>
                  <a:pt x="6897482" y="0"/>
                </a:lnTo>
                <a:lnTo>
                  <a:pt x="7140515" y="0"/>
                </a:lnTo>
                <a:lnTo>
                  <a:pt x="9182936" y="0"/>
                </a:lnTo>
                <a:lnTo>
                  <a:pt x="9463282" y="0"/>
                </a:lnTo>
                <a:lnTo>
                  <a:pt x="10079385" y="0"/>
                </a:lnTo>
                <a:close/>
              </a:path>
            </a:pathLst>
          </a:custGeom>
          <a:solidFill>
            <a:schemeClr val="accent5">
              <a:lumMod val="40000"/>
              <a:lumOff val="6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50" name="Forma libre 49"/>
          <p:cNvSpPr/>
          <p:nvPr/>
        </p:nvSpPr>
        <p:spPr>
          <a:xfrm rot="10800000">
            <a:off x="3476666" y="1412777"/>
            <a:ext cx="10248959" cy="1344636"/>
          </a:xfrm>
          <a:custGeom>
            <a:avLst/>
            <a:gdLst>
              <a:gd name="connsiteX0" fmla="*/ 10844598 w 11220410"/>
              <a:gd name="connsiteY0" fmla="*/ 1344636 h 1344636"/>
              <a:gd name="connsiteX1" fmla="*/ 10504630 w 11220410"/>
              <a:gd name="connsiteY1" fmla="*/ 1344636 h 1344636"/>
              <a:gd name="connsiteX2" fmla="*/ 9256297 w 11220410"/>
              <a:gd name="connsiteY2" fmla="*/ 1344636 h 1344636"/>
              <a:gd name="connsiteX3" fmla="*/ 5637598 w 11220410"/>
              <a:gd name="connsiteY3" fmla="*/ 1344636 h 1344636"/>
              <a:gd name="connsiteX4" fmla="*/ 5297630 w 11220410"/>
              <a:gd name="connsiteY4" fmla="*/ 1344636 h 1344636"/>
              <a:gd name="connsiteX5" fmla="*/ 5207000 w 11220410"/>
              <a:gd name="connsiteY5" fmla="*/ 1344636 h 1344636"/>
              <a:gd name="connsiteX6" fmla="*/ 4049296 w 11220410"/>
              <a:gd name="connsiteY6" fmla="*/ 1344636 h 1344636"/>
              <a:gd name="connsiteX7" fmla="*/ 0 w 11220410"/>
              <a:gd name="connsiteY7" fmla="*/ 1344636 h 1344636"/>
              <a:gd name="connsiteX8" fmla="*/ 375812 w 11220410"/>
              <a:gd name="connsiteY8" fmla="*/ 0 h 1344636"/>
              <a:gd name="connsiteX9" fmla="*/ 4425108 w 11220410"/>
              <a:gd name="connsiteY9" fmla="*/ 0 h 1344636"/>
              <a:gd name="connsiteX10" fmla="*/ 4921818 w 11220410"/>
              <a:gd name="connsiteY10" fmla="*/ 0 h 1344636"/>
              <a:gd name="connsiteX11" fmla="*/ 5582812 w 11220410"/>
              <a:gd name="connsiteY11" fmla="*/ 0 h 1344636"/>
              <a:gd name="connsiteX12" fmla="*/ 6013410 w 11220410"/>
              <a:gd name="connsiteY12" fmla="*/ 0 h 1344636"/>
              <a:gd name="connsiteX13" fmla="*/ 9632109 w 11220410"/>
              <a:gd name="connsiteY13" fmla="*/ 0 h 1344636"/>
              <a:gd name="connsiteX14" fmla="*/ 10128818 w 11220410"/>
              <a:gd name="connsiteY14" fmla="*/ 0 h 1344636"/>
              <a:gd name="connsiteX15" fmla="*/ 11220410 w 11220410"/>
              <a:gd name="connsiteY15" fmla="*/ 0 h 13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410" h="1344636">
                <a:moveTo>
                  <a:pt x="10844598" y="1344636"/>
                </a:moveTo>
                <a:lnTo>
                  <a:pt x="10504630" y="1344636"/>
                </a:lnTo>
                <a:lnTo>
                  <a:pt x="9256297" y="1344636"/>
                </a:lnTo>
                <a:lnTo>
                  <a:pt x="5637598" y="1344636"/>
                </a:lnTo>
                <a:lnTo>
                  <a:pt x="5297630" y="1344636"/>
                </a:lnTo>
                <a:lnTo>
                  <a:pt x="5207000" y="1344636"/>
                </a:lnTo>
                <a:lnTo>
                  <a:pt x="4049296" y="1344636"/>
                </a:lnTo>
                <a:lnTo>
                  <a:pt x="0" y="1344636"/>
                </a:lnTo>
                <a:lnTo>
                  <a:pt x="375812" y="0"/>
                </a:lnTo>
                <a:lnTo>
                  <a:pt x="4425108" y="0"/>
                </a:lnTo>
                <a:lnTo>
                  <a:pt x="4921818" y="0"/>
                </a:lnTo>
                <a:lnTo>
                  <a:pt x="5582812" y="0"/>
                </a:lnTo>
                <a:lnTo>
                  <a:pt x="6013410" y="0"/>
                </a:lnTo>
                <a:lnTo>
                  <a:pt x="9632109" y="0"/>
                </a:lnTo>
                <a:lnTo>
                  <a:pt x="10128818" y="0"/>
                </a:lnTo>
                <a:lnTo>
                  <a:pt x="11220410" y="0"/>
                </a:lnTo>
                <a:close/>
              </a:path>
            </a:pathLst>
          </a:custGeom>
          <a:solidFill>
            <a:schemeClr val="accent5">
              <a:lumMod val="40000"/>
              <a:lumOff val="6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33" name="Forma libre 32"/>
          <p:cNvSpPr/>
          <p:nvPr/>
        </p:nvSpPr>
        <p:spPr>
          <a:xfrm rot="10800000">
            <a:off x="-1174282" y="1412777"/>
            <a:ext cx="4930764" cy="1344636"/>
          </a:xfrm>
          <a:custGeom>
            <a:avLst/>
            <a:gdLst>
              <a:gd name="connsiteX0" fmla="*/ 4102100 w 4375553"/>
              <a:gd name="connsiteY0" fmla="*/ 978401 h 978401"/>
              <a:gd name="connsiteX1" fmla="*/ 3854728 w 4375553"/>
              <a:gd name="connsiteY1" fmla="*/ 978401 h 978401"/>
              <a:gd name="connsiteX2" fmla="*/ 2946400 w 4375553"/>
              <a:gd name="connsiteY2" fmla="*/ 978401 h 978401"/>
              <a:gd name="connsiteX3" fmla="*/ 0 w 4375553"/>
              <a:gd name="connsiteY3" fmla="*/ 978401 h 978401"/>
              <a:gd name="connsiteX4" fmla="*/ 273453 w 4375553"/>
              <a:gd name="connsiteY4" fmla="*/ 0 h 978401"/>
              <a:gd name="connsiteX5" fmla="*/ 3219853 w 4375553"/>
              <a:gd name="connsiteY5" fmla="*/ 0 h 978401"/>
              <a:gd name="connsiteX6" fmla="*/ 3581275 w 4375553"/>
              <a:gd name="connsiteY6" fmla="*/ 0 h 978401"/>
              <a:gd name="connsiteX7" fmla="*/ 4375553 w 4375553"/>
              <a:gd name="connsiteY7" fmla="*/ 0 h 97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553" h="978401">
                <a:moveTo>
                  <a:pt x="4102100" y="978401"/>
                </a:moveTo>
                <a:lnTo>
                  <a:pt x="3854728" y="978401"/>
                </a:lnTo>
                <a:lnTo>
                  <a:pt x="2946400" y="978401"/>
                </a:lnTo>
                <a:lnTo>
                  <a:pt x="0" y="978401"/>
                </a:lnTo>
                <a:lnTo>
                  <a:pt x="273453" y="0"/>
                </a:lnTo>
                <a:lnTo>
                  <a:pt x="3219853" y="0"/>
                </a:lnTo>
                <a:lnTo>
                  <a:pt x="3581275" y="0"/>
                </a:lnTo>
                <a:lnTo>
                  <a:pt x="4375553" y="0"/>
                </a:lnTo>
                <a:close/>
              </a:path>
            </a:pathLst>
          </a:custGeom>
          <a:solidFill>
            <a:schemeClr val="accent5">
              <a:lumMod val="75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2" name="Título 1"/>
          <p:cNvSpPr>
            <a:spLocks noGrp="1"/>
          </p:cNvSpPr>
          <p:nvPr>
            <p:ph type="title"/>
          </p:nvPr>
        </p:nvSpPr>
        <p:spPr>
          <a:xfrm>
            <a:off x="159794" y="756807"/>
            <a:ext cx="11519451" cy="919343"/>
          </a:xfrm>
        </p:spPr>
        <p:txBody>
          <a:bodyPr/>
          <a:lstStyle/>
          <a:p>
            <a:r>
              <a:rPr lang="en-US" sz="1800" dirty="0">
                <a:latin typeface="Bookman Old Style" panose="02050604050505020204" pitchFamily="18" charset="0"/>
              </a:rPr>
              <a:t>U</a:t>
            </a:r>
            <a:r>
              <a:rPr lang="en-US" sz="1800" dirty="0" smtClean="0">
                <a:latin typeface="Bookman Old Style" panose="02050604050505020204" pitchFamily="18" charset="0"/>
              </a:rPr>
              <a:t>se </a:t>
            </a:r>
            <a:r>
              <a:rPr lang="en-US" sz="1800" dirty="0">
                <a:latin typeface="Bookman Old Style" panose="02050604050505020204" pitchFamily="18" charset="0"/>
              </a:rPr>
              <a:t>AWS Glue to organize, cleanse, validate, and format data for storage in </a:t>
            </a:r>
            <a:r>
              <a:rPr lang="en-US" sz="1800" dirty="0" smtClean="0">
                <a:latin typeface="Bookman Old Style" panose="02050604050505020204" pitchFamily="18" charset="0"/>
              </a:rPr>
              <a:t>a large  </a:t>
            </a:r>
            <a:r>
              <a:rPr lang="en-US" sz="1800" dirty="0">
                <a:latin typeface="Bookman Old Style" panose="02050604050505020204" pitchFamily="18" charset="0"/>
              </a:rPr>
              <a:t>data </a:t>
            </a:r>
            <a:r>
              <a:rPr lang="en-US" sz="1800" dirty="0" smtClean="0">
                <a:latin typeface="Bookman Old Style" panose="02050604050505020204" pitchFamily="18" charset="0"/>
              </a:rPr>
              <a:t>repository like data warehouse </a:t>
            </a:r>
            <a:r>
              <a:rPr lang="en-US" sz="1800" dirty="0">
                <a:latin typeface="Bookman Old Style" panose="02050604050505020204" pitchFamily="18" charset="0"/>
              </a:rPr>
              <a:t>or data </a:t>
            </a:r>
            <a:r>
              <a:rPr lang="en-US" sz="1800" dirty="0" smtClean="0">
                <a:latin typeface="Bookman Old Style" panose="02050604050505020204" pitchFamily="18" charset="0"/>
              </a:rPr>
              <a:t>lake</a:t>
            </a:r>
            <a:endParaRPr lang="es-ES" sz="1800" dirty="0">
              <a:latin typeface="Bookman Old Style" panose="02050604050505020204" pitchFamily="18" charset="0"/>
            </a:endParaRPr>
          </a:p>
        </p:txBody>
      </p:sp>
      <p:sp>
        <p:nvSpPr>
          <p:cNvPr id="43" name="CuadroTexto 19"/>
          <p:cNvSpPr txBox="1"/>
          <p:nvPr/>
        </p:nvSpPr>
        <p:spPr>
          <a:xfrm>
            <a:off x="266700" y="1959006"/>
            <a:ext cx="2349028" cy="25217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1600" dirty="0" err="1" smtClean="0">
                <a:solidFill>
                  <a:schemeClr val="bg1"/>
                </a:solidFill>
                <a:latin typeface="Bookman Old Style" panose="02050604050505020204" pitchFamily="18" charset="0"/>
              </a:rPr>
              <a:t>Discover</a:t>
            </a:r>
            <a:r>
              <a:rPr lang="es-ES" sz="1600" dirty="0" smtClean="0">
                <a:solidFill>
                  <a:schemeClr val="bg1"/>
                </a:solidFill>
                <a:latin typeface="Bookman Old Style" panose="02050604050505020204" pitchFamily="18" charset="0"/>
              </a:rPr>
              <a:t> and </a:t>
            </a:r>
            <a:r>
              <a:rPr lang="es-ES" sz="1600" dirty="0" err="1" smtClean="0">
                <a:solidFill>
                  <a:schemeClr val="bg1"/>
                </a:solidFill>
                <a:latin typeface="Bookman Old Style" panose="02050604050505020204" pitchFamily="18" charset="0"/>
              </a:rPr>
              <a:t>Classify</a:t>
            </a:r>
            <a:endParaRPr lang="es-ES" sz="1600" dirty="0">
              <a:solidFill>
                <a:schemeClr val="bg1"/>
              </a:solidFill>
              <a:latin typeface="Bookman Old Style" panose="02050604050505020204" pitchFamily="18" charset="0"/>
            </a:endParaRPr>
          </a:p>
        </p:txBody>
      </p:sp>
      <p:sp>
        <p:nvSpPr>
          <p:cNvPr id="44" name="CuadroTexto 19"/>
          <p:cNvSpPr txBox="1"/>
          <p:nvPr/>
        </p:nvSpPr>
        <p:spPr>
          <a:xfrm>
            <a:off x="4430926" y="1686374"/>
            <a:ext cx="7933407" cy="122823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spcBef>
                <a:spcPts val="400"/>
              </a:spcBef>
              <a:buFont typeface="Wingdings" panose="05000000000000000000" pitchFamily="2" charset="2"/>
              <a:buChar char="§"/>
            </a:pPr>
            <a:r>
              <a:rPr lang="en-US" sz="1200" dirty="0" smtClean="0">
                <a:solidFill>
                  <a:schemeClr val="tx1"/>
                </a:solidFill>
                <a:latin typeface="Bookman Old Style" panose="02050604050505020204" pitchFamily="18" charset="0"/>
              </a:rPr>
              <a:t>Discovers </a:t>
            </a:r>
            <a:r>
              <a:rPr lang="en-US" sz="1200" dirty="0">
                <a:solidFill>
                  <a:schemeClr val="tx1"/>
                </a:solidFill>
                <a:latin typeface="Bookman Old Style" panose="02050604050505020204" pitchFamily="18" charset="0"/>
              </a:rPr>
              <a:t>and catalogs metadata about  </a:t>
            </a:r>
            <a:r>
              <a:rPr lang="en-US" sz="1200" dirty="0" err="1" smtClean="0">
                <a:solidFill>
                  <a:schemeClr val="tx1"/>
                </a:solidFill>
                <a:latin typeface="Bookman Old Style" panose="02050604050505020204" pitchFamily="18" charset="0"/>
              </a:rPr>
              <a:t>differents</a:t>
            </a:r>
            <a:r>
              <a:rPr lang="en-US" sz="1200" dirty="0" smtClean="0">
                <a:solidFill>
                  <a:schemeClr val="tx1"/>
                </a:solidFill>
                <a:latin typeface="Bookman Old Style" panose="02050604050505020204" pitchFamily="18" charset="0"/>
              </a:rPr>
              <a:t> </a:t>
            </a:r>
            <a:r>
              <a:rPr lang="en-US" sz="1200" dirty="0">
                <a:solidFill>
                  <a:schemeClr val="tx1"/>
                </a:solidFill>
                <a:latin typeface="Bookman Old Style" panose="02050604050505020204" pitchFamily="18" charset="0"/>
              </a:rPr>
              <a:t>data stores into a central catalog. </a:t>
            </a:r>
            <a:r>
              <a:rPr lang="en-US" sz="1200" dirty="0" smtClean="0">
                <a:solidFill>
                  <a:schemeClr val="tx1"/>
                </a:solidFill>
                <a:latin typeface="Bookman Old Style" panose="02050604050505020204" pitchFamily="18" charset="0"/>
              </a:rPr>
              <a:t>Is possible to process </a:t>
            </a:r>
            <a:r>
              <a:rPr lang="en-US" sz="1200" dirty="0" err="1" smtClean="0">
                <a:solidFill>
                  <a:schemeClr val="tx1"/>
                </a:solidFill>
                <a:latin typeface="Bookman Old Style" panose="02050604050505020204" pitchFamily="18" charset="0"/>
              </a:rPr>
              <a:t>semistructured</a:t>
            </a:r>
            <a:r>
              <a:rPr lang="en-US" sz="1200" dirty="0" smtClean="0">
                <a:solidFill>
                  <a:schemeClr val="tx1"/>
                </a:solidFill>
                <a:latin typeface="Bookman Old Style" panose="02050604050505020204" pitchFamily="18" charset="0"/>
              </a:rPr>
              <a:t> </a:t>
            </a:r>
            <a:r>
              <a:rPr lang="en-US" sz="1200" dirty="0">
                <a:solidFill>
                  <a:schemeClr val="tx1"/>
                </a:solidFill>
                <a:latin typeface="Bookman Old Style" panose="02050604050505020204" pitchFamily="18" charset="0"/>
              </a:rPr>
              <a:t>data, such as clickstream or process </a:t>
            </a:r>
            <a:r>
              <a:rPr lang="en-US" sz="1200" dirty="0" smtClean="0">
                <a:solidFill>
                  <a:schemeClr val="tx1"/>
                </a:solidFill>
                <a:latin typeface="Bookman Old Style" panose="02050604050505020204" pitchFamily="18" charset="0"/>
              </a:rPr>
              <a:t>logs</a:t>
            </a:r>
          </a:p>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Populates the AWS Glue Data Catalog with table definitions from scheduled crawler </a:t>
            </a:r>
            <a:r>
              <a:rPr lang="en-US" sz="1200" dirty="0" smtClean="0">
                <a:solidFill>
                  <a:schemeClr val="tx1"/>
                </a:solidFill>
                <a:latin typeface="Bookman Old Style" panose="02050604050505020204" pitchFamily="18" charset="0"/>
              </a:rPr>
              <a:t>program. </a:t>
            </a:r>
            <a:r>
              <a:rPr lang="es-ES" altLang="es-ES" sz="1200" dirty="0" err="1" smtClean="0">
                <a:solidFill>
                  <a:srgbClr val="202124"/>
                </a:solidFill>
                <a:latin typeface="Bookman Old Style" panose="02050604050505020204" pitchFamily="18" charset="0"/>
              </a:rPr>
              <a:t>The</a:t>
            </a:r>
            <a:r>
              <a:rPr lang="es-ES" altLang="es-ES" sz="1200" dirty="0" smtClean="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service</a:t>
            </a:r>
            <a:r>
              <a:rPr lang="es-ES" altLang="es-ES" sz="1200" dirty="0">
                <a:solidFill>
                  <a:srgbClr val="202124"/>
                </a:solidFill>
                <a:latin typeface="Bookman Old Style" panose="02050604050505020204" pitchFamily="18" charset="0"/>
              </a:rPr>
              <a:t> can </a:t>
            </a:r>
            <a:r>
              <a:rPr lang="es-ES" altLang="es-ES" sz="1200" dirty="0" err="1">
                <a:solidFill>
                  <a:srgbClr val="202124"/>
                </a:solidFill>
                <a:latin typeface="Bookman Old Style" panose="02050604050505020204" pitchFamily="18" charset="0"/>
              </a:rPr>
              <a:t>automatically</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find</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the</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structured</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or</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unstructured</a:t>
            </a:r>
            <a:r>
              <a:rPr lang="es-ES" altLang="es-ES" sz="1200" dirty="0">
                <a:solidFill>
                  <a:srgbClr val="202124"/>
                </a:solidFill>
                <a:latin typeface="Bookman Old Style" panose="02050604050505020204" pitchFamily="18" charset="0"/>
              </a:rPr>
              <a:t> data </a:t>
            </a:r>
            <a:r>
              <a:rPr lang="es-ES" altLang="es-ES" sz="1200" dirty="0" err="1" smtClean="0">
                <a:solidFill>
                  <a:srgbClr val="202124"/>
                </a:solidFill>
                <a:latin typeface="Bookman Old Style" panose="02050604050505020204" pitchFamily="18" charset="0"/>
              </a:rPr>
              <a:t>from</a:t>
            </a:r>
            <a:r>
              <a:rPr lang="es-ES" altLang="es-ES" sz="1200" dirty="0" smtClean="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different</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repositories</a:t>
            </a:r>
            <a:r>
              <a:rPr lang="es-ES" altLang="es-ES" sz="1200" dirty="0">
                <a:solidFill>
                  <a:srgbClr val="202124"/>
                </a:solidFill>
                <a:latin typeface="Bookman Old Style" panose="02050604050505020204" pitchFamily="18" charset="0"/>
              </a:rPr>
              <a:t>.</a:t>
            </a:r>
            <a:r>
              <a:rPr lang="es-ES" altLang="es-ES" sz="1200" dirty="0">
                <a:solidFill>
                  <a:schemeClr val="tx1"/>
                </a:solidFill>
                <a:latin typeface="Bookman Old Style" panose="02050604050505020204" pitchFamily="18" charset="0"/>
              </a:rPr>
              <a:t> </a:t>
            </a:r>
            <a:endParaRPr lang="es-ES" altLang="es-ES" sz="1200" dirty="0" smtClean="0">
              <a:solidFill>
                <a:schemeClr val="tx1"/>
              </a:solidFill>
              <a:latin typeface="Bookman Old Style" panose="02050604050505020204" pitchFamily="18" charset="0"/>
            </a:endParaRPr>
          </a:p>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The service then profiles data in its Glue Data Catalog, which is a metadata repository for all data assets that contain details such as </a:t>
            </a:r>
            <a:r>
              <a:rPr lang="en-US" sz="1200" dirty="0" smtClean="0">
                <a:solidFill>
                  <a:schemeClr val="tx1"/>
                </a:solidFill>
                <a:latin typeface="Bookman Old Style" panose="02050604050505020204" pitchFamily="18" charset="0"/>
              </a:rPr>
              <a:t>table</a:t>
            </a:r>
            <a:r>
              <a:rPr lang="en-US" sz="1200" dirty="0">
                <a:solidFill>
                  <a:schemeClr val="tx1"/>
                </a:solidFill>
                <a:latin typeface="Bookman Old Style" panose="02050604050505020204" pitchFamily="18" charset="0"/>
              </a:rPr>
              <a:t> definition, location and other attributes</a:t>
            </a:r>
            <a:endParaRPr lang="es-ES" altLang="es-ES" sz="1200" dirty="0">
              <a:solidFill>
                <a:schemeClr val="tx1"/>
              </a:solidFill>
              <a:latin typeface="Bookman Old Style" panose="02050604050505020204" pitchFamily="18" charset="0"/>
            </a:endParaRPr>
          </a:p>
          <a:p>
            <a:pPr marL="285750" indent="-285750" algn="l">
              <a:spcBef>
                <a:spcPts val="400"/>
              </a:spcBef>
              <a:buFont typeface="Wingdings" panose="05000000000000000000" pitchFamily="2" charset="2"/>
              <a:buChar char="§"/>
            </a:pPr>
            <a:endParaRPr lang="en-US" sz="1200" dirty="0" smtClean="0">
              <a:solidFill>
                <a:schemeClr val="tx1"/>
              </a:solidFill>
              <a:latin typeface="Bookman Old Style" panose="02050604050505020204" pitchFamily="18" charset="0"/>
            </a:endParaRPr>
          </a:p>
          <a:p>
            <a:pPr marL="285750" indent="-285750" algn="l">
              <a:spcBef>
                <a:spcPts val="400"/>
              </a:spcBef>
              <a:buFont typeface="Wingdings" panose="05000000000000000000" pitchFamily="2" charset="2"/>
              <a:buChar char="§"/>
            </a:pPr>
            <a:endParaRPr lang="es-ES" sz="1200" b="1" dirty="0">
              <a:solidFill>
                <a:schemeClr val="tx1"/>
              </a:solidFill>
              <a:latin typeface="Bookman Old Style" panose="02050604050505020204" pitchFamily="18" charset="0"/>
            </a:endParaRPr>
          </a:p>
        </p:txBody>
      </p:sp>
      <p:sp>
        <p:nvSpPr>
          <p:cNvPr id="55" name="CuadroTexto 19"/>
          <p:cNvSpPr txBox="1"/>
          <p:nvPr/>
        </p:nvSpPr>
        <p:spPr>
          <a:xfrm>
            <a:off x="266700" y="3089685"/>
            <a:ext cx="2349028" cy="25217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1600" dirty="0" err="1" smtClean="0">
                <a:solidFill>
                  <a:schemeClr val="bg1"/>
                </a:solidFill>
                <a:latin typeface="Bookman Old Style" panose="02050604050505020204" pitchFamily="18" charset="0"/>
              </a:rPr>
              <a:t>Automate</a:t>
            </a:r>
            <a:r>
              <a:rPr lang="es-ES" sz="1600" dirty="0" smtClean="0">
                <a:solidFill>
                  <a:schemeClr val="bg1"/>
                </a:solidFill>
                <a:latin typeface="Bookman Old Style" panose="02050604050505020204" pitchFamily="18" charset="0"/>
              </a:rPr>
              <a:t> ETL Jobs</a:t>
            </a:r>
            <a:endParaRPr lang="es-ES" sz="1600" dirty="0">
              <a:solidFill>
                <a:schemeClr val="bg1"/>
              </a:solidFill>
              <a:latin typeface="Bookman Old Style" panose="02050604050505020204" pitchFamily="18" charset="0"/>
            </a:endParaRPr>
          </a:p>
        </p:txBody>
      </p:sp>
      <p:sp>
        <p:nvSpPr>
          <p:cNvPr id="56" name="CuadroTexto 19"/>
          <p:cNvSpPr txBox="1"/>
          <p:nvPr/>
        </p:nvSpPr>
        <p:spPr>
          <a:xfrm>
            <a:off x="4408555" y="2914614"/>
            <a:ext cx="7933407" cy="60231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Generates ETL scripts to transform, aggregate, and enrich your data from source to target.</a:t>
            </a:r>
          </a:p>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Detects schema changes and adapts based on the </a:t>
            </a:r>
            <a:r>
              <a:rPr lang="en-US" sz="1200" dirty="0" smtClean="0">
                <a:solidFill>
                  <a:schemeClr val="tx1"/>
                </a:solidFill>
                <a:latin typeface="Bookman Old Style" panose="02050604050505020204" pitchFamily="18" charset="0"/>
              </a:rPr>
              <a:t>necessities</a:t>
            </a:r>
          </a:p>
          <a:p>
            <a:pPr marL="285750" indent="-285750" algn="l">
              <a:spcBef>
                <a:spcPts val="400"/>
              </a:spcBef>
              <a:buFont typeface="Wingdings" panose="05000000000000000000" pitchFamily="2" charset="2"/>
              <a:buChar char="§"/>
            </a:pPr>
            <a:r>
              <a:rPr lang="en-US" sz="1200" dirty="0" smtClean="0">
                <a:solidFill>
                  <a:schemeClr val="tx1"/>
                </a:solidFill>
                <a:latin typeface="Bookman Old Style" panose="02050604050505020204" pitchFamily="18" charset="0"/>
              </a:rPr>
              <a:t>Schedule ETL jobs with different options : periodically, based in event , with dependencies</a:t>
            </a:r>
            <a:endParaRPr lang="es-ES" sz="1200" dirty="0">
              <a:solidFill>
                <a:schemeClr val="tx1"/>
              </a:solidFill>
              <a:latin typeface="Bookman Old Style" panose="02050604050505020204" pitchFamily="18" charset="0"/>
            </a:endParaRPr>
          </a:p>
        </p:txBody>
      </p:sp>
      <p:sp>
        <p:nvSpPr>
          <p:cNvPr id="83" name="Forma libre 82"/>
          <p:cNvSpPr/>
          <p:nvPr/>
        </p:nvSpPr>
        <p:spPr>
          <a:xfrm rot="10800000">
            <a:off x="-1628294" y="3674134"/>
            <a:ext cx="4765614" cy="758923"/>
          </a:xfrm>
          <a:custGeom>
            <a:avLst/>
            <a:gdLst>
              <a:gd name="connsiteX0" fmla="*/ 4553503 w 4765614"/>
              <a:gd name="connsiteY0" fmla="*/ 758923 h 758923"/>
              <a:gd name="connsiteX1" fmla="*/ 4361622 w 4765614"/>
              <a:gd name="connsiteY1" fmla="*/ 758923 h 758923"/>
              <a:gd name="connsiteX2" fmla="*/ 3657053 w 4765614"/>
              <a:gd name="connsiteY2" fmla="*/ 758923 h 758923"/>
              <a:gd name="connsiteX3" fmla="*/ 3181903 w 4765614"/>
              <a:gd name="connsiteY3" fmla="*/ 758923 h 758923"/>
              <a:gd name="connsiteX4" fmla="*/ 2990022 w 4765614"/>
              <a:gd name="connsiteY4" fmla="*/ 758923 h 758923"/>
              <a:gd name="connsiteX5" fmla="*/ 2285454 w 4765614"/>
              <a:gd name="connsiteY5" fmla="*/ 758923 h 758923"/>
              <a:gd name="connsiteX6" fmla="*/ 1371600 w 4765614"/>
              <a:gd name="connsiteY6" fmla="*/ 758923 h 758923"/>
              <a:gd name="connsiteX7" fmla="*/ 0 w 4765614"/>
              <a:gd name="connsiteY7" fmla="*/ 758923 h 758923"/>
              <a:gd name="connsiteX8" fmla="*/ 212111 w 4765614"/>
              <a:gd name="connsiteY8" fmla="*/ 0 h 758923"/>
              <a:gd name="connsiteX9" fmla="*/ 1583711 w 4765614"/>
              <a:gd name="connsiteY9" fmla="*/ 0 h 758923"/>
              <a:gd name="connsiteX10" fmla="*/ 2497564 w 4765614"/>
              <a:gd name="connsiteY10" fmla="*/ 0 h 758923"/>
              <a:gd name="connsiteX11" fmla="*/ 2777911 w 4765614"/>
              <a:gd name="connsiteY11" fmla="*/ 0 h 758923"/>
              <a:gd name="connsiteX12" fmla="*/ 3394014 w 4765614"/>
              <a:gd name="connsiteY12" fmla="*/ 0 h 758923"/>
              <a:gd name="connsiteX13" fmla="*/ 3869164 w 4765614"/>
              <a:gd name="connsiteY13" fmla="*/ 0 h 758923"/>
              <a:gd name="connsiteX14" fmla="*/ 4149511 w 4765614"/>
              <a:gd name="connsiteY14" fmla="*/ 0 h 758923"/>
              <a:gd name="connsiteX15" fmla="*/ 4765614 w 4765614"/>
              <a:gd name="connsiteY15"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5614" h="758923">
                <a:moveTo>
                  <a:pt x="4553503" y="758923"/>
                </a:moveTo>
                <a:lnTo>
                  <a:pt x="4361622" y="758923"/>
                </a:lnTo>
                <a:lnTo>
                  <a:pt x="3657053" y="758923"/>
                </a:lnTo>
                <a:lnTo>
                  <a:pt x="3181903" y="758923"/>
                </a:lnTo>
                <a:lnTo>
                  <a:pt x="2990022" y="758923"/>
                </a:lnTo>
                <a:lnTo>
                  <a:pt x="2285454" y="758923"/>
                </a:lnTo>
                <a:lnTo>
                  <a:pt x="1371600" y="758923"/>
                </a:lnTo>
                <a:lnTo>
                  <a:pt x="0" y="758923"/>
                </a:lnTo>
                <a:lnTo>
                  <a:pt x="212111" y="0"/>
                </a:lnTo>
                <a:lnTo>
                  <a:pt x="1583711" y="0"/>
                </a:lnTo>
                <a:lnTo>
                  <a:pt x="2497564" y="0"/>
                </a:lnTo>
                <a:lnTo>
                  <a:pt x="2777911" y="0"/>
                </a:lnTo>
                <a:lnTo>
                  <a:pt x="3394014" y="0"/>
                </a:lnTo>
                <a:lnTo>
                  <a:pt x="3869164" y="0"/>
                </a:lnTo>
                <a:lnTo>
                  <a:pt x="4149511" y="0"/>
                </a:lnTo>
                <a:lnTo>
                  <a:pt x="4765614" y="0"/>
                </a:lnTo>
                <a:close/>
              </a:path>
            </a:pathLst>
          </a:custGeom>
          <a:solidFill>
            <a:schemeClr val="accent5">
              <a:lumMod val="75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4" name="Forma libre 83"/>
          <p:cNvSpPr/>
          <p:nvPr/>
        </p:nvSpPr>
        <p:spPr>
          <a:xfrm rot="10800000">
            <a:off x="3042890" y="3674134"/>
            <a:ext cx="10079385" cy="758923"/>
          </a:xfrm>
          <a:custGeom>
            <a:avLst/>
            <a:gdLst>
              <a:gd name="connsiteX0" fmla="*/ 9867274 w 10079385"/>
              <a:gd name="connsiteY0" fmla="*/ 758923 h 758923"/>
              <a:gd name="connsiteX1" fmla="*/ 9675393 w 10079385"/>
              <a:gd name="connsiteY1" fmla="*/ 758923 h 758923"/>
              <a:gd name="connsiteX2" fmla="*/ 8970825 w 10079385"/>
              <a:gd name="connsiteY2" fmla="*/ 758923 h 758923"/>
              <a:gd name="connsiteX3" fmla="*/ 6928403 w 10079385"/>
              <a:gd name="connsiteY3" fmla="*/ 758923 h 758923"/>
              <a:gd name="connsiteX4" fmla="*/ 6736523 w 10079385"/>
              <a:gd name="connsiteY4" fmla="*/ 758923 h 758923"/>
              <a:gd name="connsiteX5" fmla="*/ 6685371 w 10079385"/>
              <a:gd name="connsiteY5" fmla="*/ 758923 h 758923"/>
              <a:gd name="connsiteX6" fmla="*/ 6120774 w 10079385"/>
              <a:gd name="connsiteY6" fmla="*/ 758923 h 758923"/>
              <a:gd name="connsiteX7" fmla="*/ 6031954 w 10079385"/>
              <a:gd name="connsiteY7" fmla="*/ 758923 h 758923"/>
              <a:gd name="connsiteX8" fmla="*/ 5928894 w 10079385"/>
              <a:gd name="connsiteY8" fmla="*/ 758923 h 758923"/>
              <a:gd name="connsiteX9" fmla="*/ 5224325 w 10079385"/>
              <a:gd name="connsiteY9" fmla="*/ 758923 h 758923"/>
              <a:gd name="connsiteX10" fmla="*/ 3746500 w 10079385"/>
              <a:gd name="connsiteY10" fmla="*/ 758923 h 758923"/>
              <a:gd name="connsiteX11" fmla="*/ 3181903 w 10079385"/>
              <a:gd name="connsiteY11" fmla="*/ 758923 h 758923"/>
              <a:gd name="connsiteX12" fmla="*/ 2990023 w 10079385"/>
              <a:gd name="connsiteY12" fmla="*/ 758923 h 758923"/>
              <a:gd name="connsiteX13" fmla="*/ 2938871 w 10079385"/>
              <a:gd name="connsiteY13" fmla="*/ 758923 h 758923"/>
              <a:gd name="connsiteX14" fmla="*/ 2285453 w 10079385"/>
              <a:gd name="connsiteY14" fmla="*/ 758923 h 758923"/>
              <a:gd name="connsiteX15" fmla="*/ 0 w 10079385"/>
              <a:gd name="connsiteY15" fmla="*/ 758923 h 758923"/>
              <a:gd name="connsiteX16" fmla="*/ 212111 w 10079385"/>
              <a:gd name="connsiteY16" fmla="*/ 0 h 758923"/>
              <a:gd name="connsiteX17" fmla="*/ 2497565 w 10079385"/>
              <a:gd name="connsiteY17" fmla="*/ 0 h 758923"/>
              <a:gd name="connsiteX18" fmla="*/ 2777912 w 10079385"/>
              <a:gd name="connsiteY18" fmla="*/ 0 h 758923"/>
              <a:gd name="connsiteX19" fmla="*/ 3150982 w 10079385"/>
              <a:gd name="connsiteY19" fmla="*/ 0 h 758923"/>
              <a:gd name="connsiteX20" fmla="*/ 3394015 w 10079385"/>
              <a:gd name="connsiteY20" fmla="*/ 0 h 758923"/>
              <a:gd name="connsiteX21" fmla="*/ 3958611 w 10079385"/>
              <a:gd name="connsiteY21" fmla="*/ 0 h 758923"/>
              <a:gd name="connsiteX22" fmla="*/ 5436436 w 10079385"/>
              <a:gd name="connsiteY22" fmla="*/ 0 h 758923"/>
              <a:gd name="connsiteX23" fmla="*/ 5716782 w 10079385"/>
              <a:gd name="connsiteY23" fmla="*/ 0 h 758923"/>
              <a:gd name="connsiteX24" fmla="*/ 6244065 w 10079385"/>
              <a:gd name="connsiteY24" fmla="*/ 0 h 758923"/>
              <a:gd name="connsiteX25" fmla="*/ 6332885 w 10079385"/>
              <a:gd name="connsiteY25" fmla="*/ 0 h 758923"/>
              <a:gd name="connsiteX26" fmla="*/ 6524412 w 10079385"/>
              <a:gd name="connsiteY26" fmla="*/ 0 h 758923"/>
              <a:gd name="connsiteX27" fmla="*/ 6897482 w 10079385"/>
              <a:gd name="connsiteY27" fmla="*/ 0 h 758923"/>
              <a:gd name="connsiteX28" fmla="*/ 7140515 w 10079385"/>
              <a:gd name="connsiteY28" fmla="*/ 0 h 758923"/>
              <a:gd name="connsiteX29" fmla="*/ 9182936 w 10079385"/>
              <a:gd name="connsiteY29" fmla="*/ 0 h 758923"/>
              <a:gd name="connsiteX30" fmla="*/ 9463282 w 10079385"/>
              <a:gd name="connsiteY30" fmla="*/ 0 h 758923"/>
              <a:gd name="connsiteX31" fmla="*/ 10079385 w 10079385"/>
              <a:gd name="connsiteY31"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79385" h="758923">
                <a:moveTo>
                  <a:pt x="9867274" y="758923"/>
                </a:moveTo>
                <a:lnTo>
                  <a:pt x="9675393" y="758923"/>
                </a:lnTo>
                <a:lnTo>
                  <a:pt x="8970825" y="758923"/>
                </a:lnTo>
                <a:lnTo>
                  <a:pt x="6928403" y="758923"/>
                </a:lnTo>
                <a:lnTo>
                  <a:pt x="6736523" y="758923"/>
                </a:lnTo>
                <a:lnTo>
                  <a:pt x="6685371" y="758923"/>
                </a:lnTo>
                <a:lnTo>
                  <a:pt x="6120774" y="758923"/>
                </a:lnTo>
                <a:lnTo>
                  <a:pt x="6031954" y="758923"/>
                </a:lnTo>
                <a:lnTo>
                  <a:pt x="5928894" y="758923"/>
                </a:lnTo>
                <a:lnTo>
                  <a:pt x="5224325" y="758923"/>
                </a:lnTo>
                <a:lnTo>
                  <a:pt x="3746500" y="758923"/>
                </a:lnTo>
                <a:lnTo>
                  <a:pt x="3181903" y="758923"/>
                </a:lnTo>
                <a:lnTo>
                  <a:pt x="2990023" y="758923"/>
                </a:lnTo>
                <a:lnTo>
                  <a:pt x="2938871" y="758923"/>
                </a:lnTo>
                <a:lnTo>
                  <a:pt x="2285453" y="758923"/>
                </a:lnTo>
                <a:lnTo>
                  <a:pt x="0" y="758923"/>
                </a:lnTo>
                <a:lnTo>
                  <a:pt x="212111" y="0"/>
                </a:lnTo>
                <a:lnTo>
                  <a:pt x="2497565" y="0"/>
                </a:lnTo>
                <a:lnTo>
                  <a:pt x="2777912" y="0"/>
                </a:lnTo>
                <a:lnTo>
                  <a:pt x="3150982" y="0"/>
                </a:lnTo>
                <a:lnTo>
                  <a:pt x="3394015" y="0"/>
                </a:lnTo>
                <a:lnTo>
                  <a:pt x="3958611" y="0"/>
                </a:lnTo>
                <a:lnTo>
                  <a:pt x="5436436" y="0"/>
                </a:lnTo>
                <a:lnTo>
                  <a:pt x="5716782" y="0"/>
                </a:lnTo>
                <a:lnTo>
                  <a:pt x="6244065" y="0"/>
                </a:lnTo>
                <a:lnTo>
                  <a:pt x="6332885" y="0"/>
                </a:lnTo>
                <a:lnTo>
                  <a:pt x="6524412" y="0"/>
                </a:lnTo>
                <a:lnTo>
                  <a:pt x="6897482" y="0"/>
                </a:lnTo>
                <a:lnTo>
                  <a:pt x="7140515" y="0"/>
                </a:lnTo>
                <a:lnTo>
                  <a:pt x="9182936" y="0"/>
                </a:lnTo>
                <a:lnTo>
                  <a:pt x="9463282" y="0"/>
                </a:lnTo>
                <a:lnTo>
                  <a:pt x="10079385" y="0"/>
                </a:lnTo>
                <a:close/>
              </a:path>
            </a:pathLst>
          </a:custGeom>
          <a:solidFill>
            <a:schemeClr val="accent5">
              <a:lumMod val="40000"/>
              <a:lumOff val="6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dirty="0">
              <a:solidFill>
                <a:schemeClr val="tx1"/>
              </a:solidFill>
            </a:endParaRPr>
          </a:p>
        </p:txBody>
      </p:sp>
      <p:sp>
        <p:nvSpPr>
          <p:cNvPr id="85" name="Forma libre 84"/>
          <p:cNvSpPr/>
          <p:nvPr/>
        </p:nvSpPr>
        <p:spPr>
          <a:xfrm rot="10800000">
            <a:off x="-1869594" y="4511956"/>
            <a:ext cx="4765614" cy="758923"/>
          </a:xfrm>
          <a:custGeom>
            <a:avLst/>
            <a:gdLst>
              <a:gd name="connsiteX0" fmla="*/ 4553503 w 4765614"/>
              <a:gd name="connsiteY0" fmla="*/ 758923 h 758923"/>
              <a:gd name="connsiteX1" fmla="*/ 4361622 w 4765614"/>
              <a:gd name="connsiteY1" fmla="*/ 758923 h 758923"/>
              <a:gd name="connsiteX2" fmla="*/ 3657053 w 4765614"/>
              <a:gd name="connsiteY2" fmla="*/ 758923 h 758923"/>
              <a:gd name="connsiteX3" fmla="*/ 3181903 w 4765614"/>
              <a:gd name="connsiteY3" fmla="*/ 758923 h 758923"/>
              <a:gd name="connsiteX4" fmla="*/ 2990022 w 4765614"/>
              <a:gd name="connsiteY4" fmla="*/ 758923 h 758923"/>
              <a:gd name="connsiteX5" fmla="*/ 2285454 w 4765614"/>
              <a:gd name="connsiteY5" fmla="*/ 758923 h 758923"/>
              <a:gd name="connsiteX6" fmla="*/ 1371600 w 4765614"/>
              <a:gd name="connsiteY6" fmla="*/ 758923 h 758923"/>
              <a:gd name="connsiteX7" fmla="*/ 0 w 4765614"/>
              <a:gd name="connsiteY7" fmla="*/ 758923 h 758923"/>
              <a:gd name="connsiteX8" fmla="*/ 212111 w 4765614"/>
              <a:gd name="connsiteY8" fmla="*/ 0 h 758923"/>
              <a:gd name="connsiteX9" fmla="*/ 1583711 w 4765614"/>
              <a:gd name="connsiteY9" fmla="*/ 0 h 758923"/>
              <a:gd name="connsiteX10" fmla="*/ 2497564 w 4765614"/>
              <a:gd name="connsiteY10" fmla="*/ 0 h 758923"/>
              <a:gd name="connsiteX11" fmla="*/ 2777911 w 4765614"/>
              <a:gd name="connsiteY11" fmla="*/ 0 h 758923"/>
              <a:gd name="connsiteX12" fmla="*/ 3394014 w 4765614"/>
              <a:gd name="connsiteY12" fmla="*/ 0 h 758923"/>
              <a:gd name="connsiteX13" fmla="*/ 3869164 w 4765614"/>
              <a:gd name="connsiteY13" fmla="*/ 0 h 758923"/>
              <a:gd name="connsiteX14" fmla="*/ 4149511 w 4765614"/>
              <a:gd name="connsiteY14" fmla="*/ 0 h 758923"/>
              <a:gd name="connsiteX15" fmla="*/ 4765614 w 4765614"/>
              <a:gd name="connsiteY15"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5614" h="758923">
                <a:moveTo>
                  <a:pt x="4553503" y="758923"/>
                </a:moveTo>
                <a:lnTo>
                  <a:pt x="4361622" y="758923"/>
                </a:lnTo>
                <a:lnTo>
                  <a:pt x="3657053" y="758923"/>
                </a:lnTo>
                <a:lnTo>
                  <a:pt x="3181903" y="758923"/>
                </a:lnTo>
                <a:lnTo>
                  <a:pt x="2990022" y="758923"/>
                </a:lnTo>
                <a:lnTo>
                  <a:pt x="2285454" y="758923"/>
                </a:lnTo>
                <a:lnTo>
                  <a:pt x="1371600" y="758923"/>
                </a:lnTo>
                <a:lnTo>
                  <a:pt x="0" y="758923"/>
                </a:lnTo>
                <a:lnTo>
                  <a:pt x="212111" y="0"/>
                </a:lnTo>
                <a:lnTo>
                  <a:pt x="1583711" y="0"/>
                </a:lnTo>
                <a:lnTo>
                  <a:pt x="2497564" y="0"/>
                </a:lnTo>
                <a:lnTo>
                  <a:pt x="2777911" y="0"/>
                </a:lnTo>
                <a:lnTo>
                  <a:pt x="3394014" y="0"/>
                </a:lnTo>
                <a:lnTo>
                  <a:pt x="3869164" y="0"/>
                </a:lnTo>
                <a:lnTo>
                  <a:pt x="4149511" y="0"/>
                </a:lnTo>
                <a:lnTo>
                  <a:pt x="4765614" y="0"/>
                </a:lnTo>
                <a:close/>
              </a:path>
            </a:pathLst>
          </a:custGeom>
          <a:solidFill>
            <a:schemeClr val="accent5">
              <a:lumMod val="75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6" name="Forma libre 85"/>
          <p:cNvSpPr/>
          <p:nvPr/>
        </p:nvSpPr>
        <p:spPr>
          <a:xfrm rot="10800000">
            <a:off x="2801590" y="4511956"/>
            <a:ext cx="10079385" cy="758923"/>
          </a:xfrm>
          <a:custGeom>
            <a:avLst/>
            <a:gdLst>
              <a:gd name="connsiteX0" fmla="*/ 9867274 w 10079385"/>
              <a:gd name="connsiteY0" fmla="*/ 758923 h 758923"/>
              <a:gd name="connsiteX1" fmla="*/ 9675393 w 10079385"/>
              <a:gd name="connsiteY1" fmla="*/ 758923 h 758923"/>
              <a:gd name="connsiteX2" fmla="*/ 8970825 w 10079385"/>
              <a:gd name="connsiteY2" fmla="*/ 758923 h 758923"/>
              <a:gd name="connsiteX3" fmla="*/ 6928403 w 10079385"/>
              <a:gd name="connsiteY3" fmla="*/ 758923 h 758923"/>
              <a:gd name="connsiteX4" fmla="*/ 6736523 w 10079385"/>
              <a:gd name="connsiteY4" fmla="*/ 758923 h 758923"/>
              <a:gd name="connsiteX5" fmla="*/ 6685371 w 10079385"/>
              <a:gd name="connsiteY5" fmla="*/ 758923 h 758923"/>
              <a:gd name="connsiteX6" fmla="*/ 6120774 w 10079385"/>
              <a:gd name="connsiteY6" fmla="*/ 758923 h 758923"/>
              <a:gd name="connsiteX7" fmla="*/ 6031954 w 10079385"/>
              <a:gd name="connsiteY7" fmla="*/ 758923 h 758923"/>
              <a:gd name="connsiteX8" fmla="*/ 5928894 w 10079385"/>
              <a:gd name="connsiteY8" fmla="*/ 758923 h 758923"/>
              <a:gd name="connsiteX9" fmla="*/ 5224325 w 10079385"/>
              <a:gd name="connsiteY9" fmla="*/ 758923 h 758923"/>
              <a:gd name="connsiteX10" fmla="*/ 3746500 w 10079385"/>
              <a:gd name="connsiteY10" fmla="*/ 758923 h 758923"/>
              <a:gd name="connsiteX11" fmla="*/ 3181903 w 10079385"/>
              <a:gd name="connsiteY11" fmla="*/ 758923 h 758923"/>
              <a:gd name="connsiteX12" fmla="*/ 2990023 w 10079385"/>
              <a:gd name="connsiteY12" fmla="*/ 758923 h 758923"/>
              <a:gd name="connsiteX13" fmla="*/ 2938871 w 10079385"/>
              <a:gd name="connsiteY13" fmla="*/ 758923 h 758923"/>
              <a:gd name="connsiteX14" fmla="*/ 2285453 w 10079385"/>
              <a:gd name="connsiteY14" fmla="*/ 758923 h 758923"/>
              <a:gd name="connsiteX15" fmla="*/ 0 w 10079385"/>
              <a:gd name="connsiteY15" fmla="*/ 758923 h 758923"/>
              <a:gd name="connsiteX16" fmla="*/ 212111 w 10079385"/>
              <a:gd name="connsiteY16" fmla="*/ 0 h 758923"/>
              <a:gd name="connsiteX17" fmla="*/ 2497565 w 10079385"/>
              <a:gd name="connsiteY17" fmla="*/ 0 h 758923"/>
              <a:gd name="connsiteX18" fmla="*/ 2777912 w 10079385"/>
              <a:gd name="connsiteY18" fmla="*/ 0 h 758923"/>
              <a:gd name="connsiteX19" fmla="*/ 3150982 w 10079385"/>
              <a:gd name="connsiteY19" fmla="*/ 0 h 758923"/>
              <a:gd name="connsiteX20" fmla="*/ 3394015 w 10079385"/>
              <a:gd name="connsiteY20" fmla="*/ 0 h 758923"/>
              <a:gd name="connsiteX21" fmla="*/ 3958611 w 10079385"/>
              <a:gd name="connsiteY21" fmla="*/ 0 h 758923"/>
              <a:gd name="connsiteX22" fmla="*/ 5436436 w 10079385"/>
              <a:gd name="connsiteY22" fmla="*/ 0 h 758923"/>
              <a:gd name="connsiteX23" fmla="*/ 5716782 w 10079385"/>
              <a:gd name="connsiteY23" fmla="*/ 0 h 758923"/>
              <a:gd name="connsiteX24" fmla="*/ 6244065 w 10079385"/>
              <a:gd name="connsiteY24" fmla="*/ 0 h 758923"/>
              <a:gd name="connsiteX25" fmla="*/ 6332885 w 10079385"/>
              <a:gd name="connsiteY25" fmla="*/ 0 h 758923"/>
              <a:gd name="connsiteX26" fmla="*/ 6524412 w 10079385"/>
              <a:gd name="connsiteY26" fmla="*/ 0 h 758923"/>
              <a:gd name="connsiteX27" fmla="*/ 6897482 w 10079385"/>
              <a:gd name="connsiteY27" fmla="*/ 0 h 758923"/>
              <a:gd name="connsiteX28" fmla="*/ 7140515 w 10079385"/>
              <a:gd name="connsiteY28" fmla="*/ 0 h 758923"/>
              <a:gd name="connsiteX29" fmla="*/ 9182936 w 10079385"/>
              <a:gd name="connsiteY29" fmla="*/ 0 h 758923"/>
              <a:gd name="connsiteX30" fmla="*/ 9463282 w 10079385"/>
              <a:gd name="connsiteY30" fmla="*/ 0 h 758923"/>
              <a:gd name="connsiteX31" fmla="*/ 10079385 w 10079385"/>
              <a:gd name="connsiteY31"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79385" h="758923">
                <a:moveTo>
                  <a:pt x="9867274" y="758923"/>
                </a:moveTo>
                <a:lnTo>
                  <a:pt x="9675393" y="758923"/>
                </a:lnTo>
                <a:lnTo>
                  <a:pt x="8970825" y="758923"/>
                </a:lnTo>
                <a:lnTo>
                  <a:pt x="6928403" y="758923"/>
                </a:lnTo>
                <a:lnTo>
                  <a:pt x="6736523" y="758923"/>
                </a:lnTo>
                <a:lnTo>
                  <a:pt x="6685371" y="758923"/>
                </a:lnTo>
                <a:lnTo>
                  <a:pt x="6120774" y="758923"/>
                </a:lnTo>
                <a:lnTo>
                  <a:pt x="6031954" y="758923"/>
                </a:lnTo>
                <a:lnTo>
                  <a:pt x="5928894" y="758923"/>
                </a:lnTo>
                <a:lnTo>
                  <a:pt x="5224325" y="758923"/>
                </a:lnTo>
                <a:lnTo>
                  <a:pt x="3746500" y="758923"/>
                </a:lnTo>
                <a:lnTo>
                  <a:pt x="3181903" y="758923"/>
                </a:lnTo>
                <a:lnTo>
                  <a:pt x="2990023" y="758923"/>
                </a:lnTo>
                <a:lnTo>
                  <a:pt x="2938871" y="758923"/>
                </a:lnTo>
                <a:lnTo>
                  <a:pt x="2285453" y="758923"/>
                </a:lnTo>
                <a:lnTo>
                  <a:pt x="0" y="758923"/>
                </a:lnTo>
                <a:lnTo>
                  <a:pt x="212111" y="0"/>
                </a:lnTo>
                <a:lnTo>
                  <a:pt x="2497565" y="0"/>
                </a:lnTo>
                <a:lnTo>
                  <a:pt x="2777912" y="0"/>
                </a:lnTo>
                <a:lnTo>
                  <a:pt x="3150982" y="0"/>
                </a:lnTo>
                <a:lnTo>
                  <a:pt x="3394015" y="0"/>
                </a:lnTo>
                <a:lnTo>
                  <a:pt x="3958611" y="0"/>
                </a:lnTo>
                <a:lnTo>
                  <a:pt x="5436436" y="0"/>
                </a:lnTo>
                <a:lnTo>
                  <a:pt x="5716782" y="0"/>
                </a:lnTo>
                <a:lnTo>
                  <a:pt x="6244065" y="0"/>
                </a:lnTo>
                <a:lnTo>
                  <a:pt x="6332885" y="0"/>
                </a:lnTo>
                <a:lnTo>
                  <a:pt x="6524412" y="0"/>
                </a:lnTo>
                <a:lnTo>
                  <a:pt x="6897482" y="0"/>
                </a:lnTo>
                <a:lnTo>
                  <a:pt x="7140515" y="0"/>
                </a:lnTo>
                <a:lnTo>
                  <a:pt x="9182936" y="0"/>
                </a:lnTo>
                <a:lnTo>
                  <a:pt x="9463282" y="0"/>
                </a:lnTo>
                <a:lnTo>
                  <a:pt x="10079385" y="0"/>
                </a:lnTo>
                <a:close/>
              </a:path>
            </a:pathLst>
          </a:custGeom>
          <a:solidFill>
            <a:schemeClr val="accent5">
              <a:lumMod val="40000"/>
              <a:lumOff val="6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7" name="Forma libre 86"/>
          <p:cNvSpPr/>
          <p:nvPr/>
        </p:nvSpPr>
        <p:spPr>
          <a:xfrm rot="10800000">
            <a:off x="-2098194" y="5349777"/>
            <a:ext cx="4765614" cy="758923"/>
          </a:xfrm>
          <a:custGeom>
            <a:avLst/>
            <a:gdLst>
              <a:gd name="connsiteX0" fmla="*/ 4553503 w 4765614"/>
              <a:gd name="connsiteY0" fmla="*/ 758923 h 758923"/>
              <a:gd name="connsiteX1" fmla="*/ 4361622 w 4765614"/>
              <a:gd name="connsiteY1" fmla="*/ 758923 h 758923"/>
              <a:gd name="connsiteX2" fmla="*/ 3657053 w 4765614"/>
              <a:gd name="connsiteY2" fmla="*/ 758923 h 758923"/>
              <a:gd name="connsiteX3" fmla="*/ 3181903 w 4765614"/>
              <a:gd name="connsiteY3" fmla="*/ 758923 h 758923"/>
              <a:gd name="connsiteX4" fmla="*/ 2990022 w 4765614"/>
              <a:gd name="connsiteY4" fmla="*/ 758923 h 758923"/>
              <a:gd name="connsiteX5" fmla="*/ 2285454 w 4765614"/>
              <a:gd name="connsiteY5" fmla="*/ 758923 h 758923"/>
              <a:gd name="connsiteX6" fmla="*/ 1371600 w 4765614"/>
              <a:gd name="connsiteY6" fmla="*/ 758923 h 758923"/>
              <a:gd name="connsiteX7" fmla="*/ 0 w 4765614"/>
              <a:gd name="connsiteY7" fmla="*/ 758923 h 758923"/>
              <a:gd name="connsiteX8" fmla="*/ 212111 w 4765614"/>
              <a:gd name="connsiteY8" fmla="*/ 0 h 758923"/>
              <a:gd name="connsiteX9" fmla="*/ 1583711 w 4765614"/>
              <a:gd name="connsiteY9" fmla="*/ 0 h 758923"/>
              <a:gd name="connsiteX10" fmla="*/ 2497564 w 4765614"/>
              <a:gd name="connsiteY10" fmla="*/ 0 h 758923"/>
              <a:gd name="connsiteX11" fmla="*/ 2777911 w 4765614"/>
              <a:gd name="connsiteY11" fmla="*/ 0 h 758923"/>
              <a:gd name="connsiteX12" fmla="*/ 3394014 w 4765614"/>
              <a:gd name="connsiteY12" fmla="*/ 0 h 758923"/>
              <a:gd name="connsiteX13" fmla="*/ 3869164 w 4765614"/>
              <a:gd name="connsiteY13" fmla="*/ 0 h 758923"/>
              <a:gd name="connsiteX14" fmla="*/ 4149511 w 4765614"/>
              <a:gd name="connsiteY14" fmla="*/ 0 h 758923"/>
              <a:gd name="connsiteX15" fmla="*/ 4765614 w 4765614"/>
              <a:gd name="connsiteY15"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5614" h="758923">
                <a:moveTo>
                  <a:pt x="4553503" y="758923"/>
                </a:moveTo>
                <a:lnTo>
                  <a:pt x="4361622" y="758923"/>
                </a:lnTo>
                <a:lnTo>
                  <a:pt x="3657053" y="758923"/>
                </a:lnTo>
                <a:lnTo>
                  <a:pt x="3181903" y="758923"/>
                </a:lnTo>
                <a:lnTo>
                  <a:pt x="2990022" y="758923"/>
                </a:lnTo>
                <a:lnTo>
                  <a:pt x="2285454" y="758923"/>
                </a:lnTo>
                <a:lnTo>
                  <a:pt x="1371600" y="758923"/>
                </a:lnTo>
                <a:lnTo>
                  <a:pt x="0" y="758923"/>
                </a:lnTo>
                <a:lnTo>
                  <a:pt x="212111" y="0"/>
                </a:lnTo>
                <a:lnTo>
                  <a:pt x="1583711" y="0"/>
                </a:lnTo>
                <a:lnTo>
                  <a:pt x="2497564" y="0"/>
                </a:lnTo>
                <a:lnTo>
                  <a:pt x="2777911" y="0"/>
                </a:lnTo>
                <a:lnTo>
                  <a:pt x="3394014" y="0"/>
                </a:lnTo>
                <a:lnTo>
                  <a:pt x="3869164" y="0"/>
                </a:lnTo>
                <a:lnTo>
                  <a:pt x="4149511" y="0"/>
                </a:lnTo>
                <a:lnTo>
                  <a:pt x="4765614" y="0"/>
                </a:lnTo>
                <a:close/>
              </a:path>
            </a:pathLst>
          </a:custGeom>
          <a:solidFill>
            <a:schemeClr val="accent5">
              <a:lumMod val="75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8" name="Forma libre 87"/>
          <p:cNvSpPr/>
          <p:nvPr/>
        </p:nvSpPr>
        <p:spPr>
          <a:xfrm rot="10800000">
            <a:off x="2572990" y="5349777"/>
            <a:ext cx="10079385" cy="758923"/>
          </a:xfrm>
          <a:custGeom>
            <a:avLst/>
            <a:gdLst>
              <a:gd name="connsiteX0" fmla="*/ 9867274 w 10079385"/>
              <a:gd name="connsiteY0" fmla="*/ 758923 h 758923"/>
              <a:gd name="connsiteX1" fmla="*/ 9675393 w 10079385"/>
              <a:gd name="connsiteY1" fmla="*/ 758923 h 758923"/>
              <a:gd name="connsiteX2" fmla="*/ 8970825 w 10079385"/>
              <a:gd name="connsiteY2" fmla="*/ 758923 h 758923"/>
              <a:gd name="connsiteX3" fmla="*/ 6928403 w 10079385"/>
              <a:gd name="connsiteY3" fmla="*/ 758923 h 758923"/>
              <a:gd name="connsiteX4" fmla="*/ 6736523 w 10079385"/>
              <a:gd name="connsiteY4" fmla="*/ 758923 h 758923"/>
              <a:gd name="connsiteX5" fmla="*/ 6685371 w 10079385"/>
              <a:gd name="connsiteY5" fmla="*/ 758923 h 758923"/>
              <a:gd name="connsiteX6" fmla="*/ 6120774 w 10079385"/>
              <a:gd name="connsiteY6" fmla="*/ 758923 h 758923"/>
              <a:gd name="connsiteX7" fmla="*/ 6031954 w 10079385"/>
              <a:gd name="connsiteY7" fmla="*/ 758923 h 758923"/>
              <a:gd name="connsiteX8" fmla="*/ 5928894 w 10079385"/>
              <a:gd name="connsiteY8" fmla="*/ 758923 h 758923"/>
              <a:gd name="connsiteX9" fmla="*/ 5224325 w 10079385"/>
              <a:gd name="connsiteY9" fmla="*/ 758923 h 758923"/>
              <a:gd name="connsiteX10" fmla="*/ 3746500 w 10079385"/>
              <a:gd name="connsiteY10" fmla="*/ 758923 h 758923"/>
              <a:gd name="connsiteX11" fmla="*/ 3181903 w 10079385"/>
              <a:gd name="connsiteY11" fmla="*/ 758923 h 758923"/>
              <a:gd name="connsiteX12" fmla="*/ 2990023 w 10079385"/>
              <a:gd name="connsiteY12" fmla="*/ 758923 h 758923"/>
              <a:gd name="connsiteX13" fmla="*/ 2938871 w 10079385"/>
              <a:gd name="connsiteY13" fmla="*/ 758923 h 758923"/>
              <a:gd name="connsiteX14" fmla="*/ 2285453 w 10079385"/>
              <a:gd name="connsiteY14" fmla="*/ 758923 h 758923"/>
              <a:gd name="connsiteX15" fmla="*/ 0 w 10079385"/>
              <a:gd name="connsiteY15" fmla="*/ 758923 h 758923"/>
              <a:gd name="connsiteX16" fmla="*/ 212111 w 10079385"/>
              <a:gd name="connsiteY16" fmla="*/ 0 h 758923"/>
              <a:gd name="connsiteX17" fmla="*/ 2497565 w 10079385"/>
              <a:gd name="connsiteY17" fmla="*/ 0 h 758923"/>
              <a:gd name="connsiteX18" fmla="*/ 2777912 w 10079385"/>
              <a:gd name="connsiteY18" fmla="*/ 0 h 758923"/>
              <a:gd name="connsiteX19" fmla="*/ 3150982 w 10079385"/>
              <a:gd name="connsiteY19" fmla="*/ 0 h 758923"/>
              <a:gd name="connsiteX20" fmla="*/ 3394015 w 10079385"/>
              <a:gd name="connsiteY20" fmla="*/ 0 h 758923"/>
              <a:gd name="connsiteX21" fmla="*/ 3958611 w 10079385"/>
              <a:gd name="connsiteY21" fmla="*/ 0 h 758923"/>
              <a:gd name="connsiteX22" fmla="*/ 5436436 w 10079385"/>
              <a:gd name="connsiteY22" fmla="*/ 0 h 758923"/>
              <a:gd name="connsiteX23" fmla="*/ 5716782 w 10079385"/>
              <a:gd name="connsiteY23" fmla="*/ 0 h 758923"/>
              <a:gd name="connsiteX24" fmla="*/ 6244065 w 10079385"/>
              <a:gd name="connsiteY24" fmla="*/ 0 h 758923"/>
              <a:gd name="connsiteX25" fmla="*/ 6332885 w 10079385"/>
              <a:gd name="connsiteY25" fmla="*/ 0 h 758923"/>
              <a:gd name="connsiteX26" fmla="*/ 6524412 w 10079385"/>
              <a:gd name="connsiteY26" fmla="*/ 0 h 758923"/>
              <a:gd name="connsiteX27" fmla="*/ 6897482 w 10079385"/>
              <a:gd name="connsiteY27" fmla="*/ 0 h 758923"/>
              <a:gd name="connsiteX28" fmla="*/ 7140515 w 10079385"/>
              <a:gd name="connsiteY28" fmla="*/ 0 h 758923"/>
              <a:gd name="connsiteX29" fmla="*/ 9182936 w 10079385"/>
              <a:gd name="connsiteY29" fmla="*/ 0 h 758923"/>
              <a:gd name="connsiteX30" fmla="*/ 9463282 w 10079385"/>
              <a:gd name="connsiteY30" fmla="*/ 0 h 758923"/>
              <a:gd name="connsiteX31" fmla="*/ 10079385 w 10079385"/>
              <a:gd name="connsiteY31" fmla="*/ 0 h 7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79385" h="758923">
                <a:moveTo>
                  <a:pt x="9867274" y="758923"/>
                </a:moveTo>
                <a:lnTo>
                  <a:pt x="9675393" y="758923"/>
                </a:lnTo>
                <a:lnTo>
                  <a:pt x="8970825" y="758923"/>
                </a:lnTo>
                <a:lnTo>
                  <a:pt x="6928403" y="758923"/>
                </a:lnTo>
                <a:lnTo>
                  <a:pt x="6736523" y="758923"/>
                </a:lnTo>
                <a:lnTo>
                  <a:pt x="6685371" y="758923"/>
                </a:lnTo>
                <a:lnTo>
                  <a:pt x="6120774" y="758923"/>
                </a:lnTo>
                <a:lnTo>
                  <a:pt x="6031954" y="758923"/>
                </a:lnTo>
                <a:lnTo>
                  <a:pt x="5928894" y="758923"/>
                </a:lnTo>
                <a:lnTo>
                  <a:pt x="5224325" y="758923"/>
                </a:lnTo>
                <a:lnTo>
                  <a:pt x="3746500" y="758923"/>
                </a:lnTo>
                <a:lnTo>
                  <a:pt x="3181903" y="758923"/>
                </a:lnTo>
                <a:lnTo>
                  <a:pt x="2990023" y="758923"/>
                </a:lnTo>
                <a:lnTo>
                  <a:pt x="2938871" y="758923"/>
                </a:lnTo>
                <a:lnTo>
                  <a:pt x="2285453" y="758923"/>
                </a:lnTo>
                <a:lnTo>
                  <a:pt x="0" y="758923"/>
                </a:lnTo>
                <a:lnTo>
                  <a:pt x="212111" y="0"/>
                </a:lnTo>
                <a:lnTo>
                  <a:pt x="2497565" y="0"/>
                </a:lnTo>
                <a:lnTo>
                  <a:pt x="2777912" y="0"/>
                </a:lnTo>
                <a:lnTo>
                  <a:pt x="3150982" y="0"/>
                </a:lnTo>
                <a:lnTo>
                  <a:pt x="3394015" y="0"/>
                </a:lnTo>
                <a:lnTo>
                  <a:pt x="3958611" y="0"/>
                </a:lnTo>
                <a:lnTo>
                  <a:pt x="5436436" y="0"/>
                </a:lnTo>
                <a:lnTo>
                  <a:pt x="5716782" y="0"/>
                </a:lnTo>
                <a:lnTo>
                  <a:pt x="6244065" y="0"/>
                </a:lnTo>
                <a:lnTo>
                  <a:pt x="6332885" y="0"/>
                </a:lnTo>
                <a:lnTo>
                  <a:pt x="6524412" y="0"/>
                </a:lnTo>
                <a:lnTo>
                  <a:pt x="6897482" y="0"/>
                </a:lnTo>
                <a:lnTo>
                  <a:pt x="7140515" y="0"/>
                </a:lnTo>
                <a:lnTo>
                  <a:pt x="9182936" y="0"/>
                </a:lnTo>
                <a:lnTo>
                  <a:pt x="9463282" y="0"/>
                </a:lnTo>
                <a:lnTo>
                  <a:pt x="10079385" y="0"/>
                </a:lnTo>
                <a:close/>
              </a:path>
            </a:pathLst>
          </a:custGeom>
          <a:solidFill>
            <a:schemeClr val="accent5">
              <a:lumMod val="40000"/>
              <a:lumOff val="6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72000" tIns="72000" rIns="72000" bIns="72000" rtlCol="0" anchor="ctr">
            <a:noAutofit/>
          </a:bodyPr>
          <a:lstStyle/>
          <a:p>
            <a:pPr algn="ctr"/>
            <a:endParaRPr lang="es-ES">
              <a:solidFill>
                <a:schemeClr val="tx1"/>
              </a:solidFill>
            </a:endParaRPr>
          </a:p>
        </p:txBody>
      </p:sp>
      <p:sp>
        <p:nvSpPr>
          <p:cNvPr id="89" name="CuadroTexto 19"/>
          <p:cNvSpPr txBox="1"/>
          <p:nvPr/>
        </p:nvSpPr>
        <p:spPr>
          <a:xfrm>
            <a:off x="266700" y="3927506"/>
            <a:ext cx="2349028" cy="25217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1600" dirty="0" err="1" smtClean="0">
                <a:solidFill>
                  <a:schemeClr val="bg1"/>
                </a:solidFill>
                <a:latin typeface="Bookman Old Style" panose="02050604050505020204" pitchFamily="18" charset="0"/>
              </a:rPr>
              <a:t>Monitoring</a:t>
            </a:r>
            <a:endParaRPr lang="es-ES" sz="1600" dirty="0">
              <a:solidFill>
                <a:schemeClr val="bg1"/>
              </a:solidFill>
              <a:latin typeface="Bookman Old Style" panose="02050604050505020204" pitchFamily="18" charset="0"/>
            </a:endParaRPr>
          </a:p>
        </p:txBody>
      </p:sp>
      <p:sp>
        <p:nvSpPr>
          <p:cNvPr id="90" name="CuadroTexto 19"/>
          <p:cNvSpPr txBox="1"/>
          <p:nvPr/>
        </p:nvSpPr>
        <p:spPr>
          <a:xfrm>
            <a:off x="4408556" y="3752436"/>
            <a:ext cx="7955778" cy="602319"/>
          </a:xfrm>
          <a:prstGeom prst="rect">
            <a:avLst/>
          </a:prstGeom>
          <a:solidFill>
            <a:schemeClr val="accent5">
              <a:lumMod val="40000"/>
              <a:lumOff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Gathers runtime metrics to monitor the activities of your data warehouse or data lake</a:t>
            </a:r>
            <a:r>
              <a:rPr lang="en-US" sz="1200" dirty="0" smtClean="0">
                <a:solidFill>
                  <a:schemeClr val="tx1"/>
                </a:solidFill>
                <a:latin typeface="Bookman Old Style" panose="02050604050505020204" pitchFamily="18" charset="0"/>
              </a:rPr>
              <a:t>.</a:t>
            </a:r>
          </a:p>
          <a:p>
            <a:pPr marL="285750" indent="-285750" algn="l">
              <a:spcBef>
                <a:spcPts val="400"/>
              </a:spcBef>
              <a:buFont typeface="Wingdings" panose="05000000000000000000" pitchFamily="2" charset="2"/>
              <a:buChar char="§"/>
            </a:pPr>
            <a:r>
              <a:rPr lang="en-US" sz="1200" dirty="0" smtClean="0">
                <a:solidFill>
                  <a:schemeClr val="tx1"/>
                </a:solidFill>
                <a:latin typeface="Bookman Old Style" panose="02050604050505020204" pitchFamily="18" charset="0"/>
              </a:rPr>
              <a:t> </a:t>
            </a:r>
            <a:r>
              <a:rPr lang="en-US" sz="1200" dirty="0">
                <a:solidFill>
                  <a:schemeClr val="tx1"/>
                </a:solidFill>
                <a:latin typeface="Bookman Old Style" panose="02050604050505020204" pitchFamily="18" charset="0"/>
              </a:rPr>
              <a:t>Handles errors and retries automatically</a:t>
            </a:r>
            <a:r>
              <a:rPr lang="en-US" sz="1200" dirty="0" smtClean="0">
                <a:solidFill>
                  <a:schemeClr val="tx1"/>
                </a:solidFill>
                <a:latin typeface="Bookman Old Style" panose="02050604050505020204" pitchFamily="18" charset="0"/>
              </a:rPr>
              <a:t>.</a:t>
            </a:r>
          </a:p>
          <a:p>
            <a:pPr marL="285750" indent="-285750" algn="l">
              <a:spcBef>
                <a:spcPts val="400"/>
              </a:spcBef>
              <a:buFont typeface="Wingdings" panose="05000000000000000000" pitchFamily="2" charset="2"/>
              <a:buChar char="§"/>
            </a:pPr>
            <a:r>
              <a:rPr lang="en-US" sz="1200" dirty="0" smtClean="0">
                <a:solidFill>
                  <a:schemeClr val="tx1"/>
                </a:solidFill>
                <a:latin typeface="Bookman Old Style" panose="02050604050505020204" pitchFamily="18" charset="0"/>
              </a:rPr>
              <a:t> </a:t>
            </a:r>
            <a:r>
              <a:rPr lang="en-US" sz="1200" dirty="0">
                <a:solidFill>
                  <a:schemeClr val="tx1"/>
                </a:solidFill>
                <a:latin typeface="Bookman Old Style" panose="02050604050505020204" pitchFamily="18" charset="0"/>
              </a:rPr>
              <a:t>Scales resources, as needed, to run your jobs.</a:t>
            </a:r>
            <a:endParaRPr lang="es-ES" sz="1200" dirty="0">
              <a:solidFill>
                <a:schemeClr val="tx1"/>
              </a:solidFill>
              <a:latin typeface="Bookman Old Style" panose="02050604050505020204" pitchFamily="18" charset="0"/>
            </a:endParaRPr>
          </a:p>
        </p:txBody>
      </p:sp>
      <p:sp>
        <p:nvSpPr>
          <p:cNvPr id="91" name="CuadroTexto 19"/>
          <p:cNvSpPr txBox="1"/>
          <p:nvPr/>
        </p:nvSpPr>
        <p:spPr>
          <a:xfrm>
            <a:off x="266700" y="4765328"/>
            <a:ext cx="2349028" cy="25217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1600" dirty="0" err="1" smtClean="0">
                <a:solidFill>
                  <a:schemeClr val="bg1"/>
                </a:solidFill>
                <a:latin typeface="Bookman Old Style" panose="02050604050505020204" pitchFamily="18" charset="0"/>
              </a:rPr>
              <a:t>Understanding</a:t>
            </a:r>
            <a:endParaRPr lang="es-ES" sz="1600" dirty="0">
              <a:solidFill>
                <a:schemeClr val="bg1"/>
              </a:solidFill>
              <a:latin typeface="Bookman Old Style" panose="02050604050505020204" pitchFamily="18" charset="0"/>
            </a:endParaRPr>
          </a:p>
        </p:txBody>
      </p:sp>
      <p:sp>
        <p:nvSpPr>
          <p:cNvPr id="92" name="CuadroTexto 19"/>
          <p:cNvSpPr txBox="1"/>
          <p:nvPr/>
        </p:nvSpPr>
        <p:spPr>
          <a:xfrm>
            <a:off x="4408555" y="4657633"/>
            <a:ext cx="7933407" cy="60231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spcBef>
                <a:spcPts val="400"/>
              </a:spcBef>
              <a:buFont typeface="Wingdings" panose="05000000000000000000" pitchFamily="2" charset="2"/>
              <a:buChar char="§"/>
            </a:pPr>
            <a:r>
              <a:rPr lang="es-ES" altLang="es-ES" sz="1200" dirty="0" err="1">
                <a:solidFill>
                  <a:srgbClr val="202124"/>
                </a:solidFill>
                <a:latin typeface="Bookman Old Style" panose="02050604050505020204" pitchFamily="18" charset="0"/>
              </a:rPr>
              <a:t>Makes</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it</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easy</a:t>
            </a:r>
            <a:r>
              <a:rPr lang="es-ES" altLang="es-ES" sz="1200" dirty="0">
                <a:solidFill>
                  <a:srgbClr val="202124"/>
                </a:solidFill>
                <a:latin typeface="Bookman Old Style" panose="02050604050505020204" pitchFamily="18" charset="0"/>
              </a:rPr>
              <a:t> to </a:t>
            </a:r>
            <a:r>
              <a:rPr lang="es-ES" altLang="es-ES" sz="1200" dirty="0" err="1">
                <a:solidFill>
                  <a:srgbClr val="202124"/>
                </a:solidFill>
                <a:latin typeface="Bookman Old Style" panose="02050604050505020204" pitchFamily="18" charset="0"/>
              </a:rPr>
              <a:t>maintain</a:t>
            </a:r>
            <a:r>
              <a:rPr lang="es-ES" altLang="es-ES" sz="1200" dirty="0">
                <a:solidFill>
                  <a:srgbClr val="202124"/>
                </a:solidFill>
                <a:latin typeface="Bookman Old Style" panose="02050604050505020204" pitchFamily="18" charset="0"/>
              </a:rPr>
              <a:t> a </a:t>
            </a:r>
            <a:r>
              <a:rPr lang="es-ES" altLang="es-ES" sz="1200" dirty="0" err="1">
                <a:solidFill>
                  <a:srgbClr val="202124"/>
                </a:solidFill>
                <a:latin typeface="Bookman Old Style" panose="02050604050505020204" pitchFamily="18" charset="0"/>
              </a:rPr>
              <a:t>unified</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view</a:t>
            </a:r>
            <a:r>
              <a:rPr lang="es-ES" altLang="es-ES" sz="1200" dirty="0">
                <a:solidFill>
                  <a:srgbClr val="202124"/>
                </a:solidFill>
                <a:latin typeface="Bookman Old Style" panose="02050604050505020204" pitchFamily="18" charset="0"/>
              </a:rPr>
              <a:t> </a:t>
            </a:r>
            <a:r>
              <a:rPr lang="es-ES" altLang="es-ES" sz="1200" dirty="0" smtClean="0">
                <a:solidFill>
                  <a:srgbClr val="202124"/>
                </a:solidFill>
                <a:latin typeface="Bookman Old Style" panose="02050604050505020204" pitchFamily="18" charset="0"/>
              </a:rPr>
              <a:t>of data </a:t>
            </a:r>
            <a:r>
              <a:rPr lang="es-ES" altLang="es-ES" sz="1200" dirty="0" err="1">
                <a:solidFill>
                  <a:srgbClr val="202124"/>
                </a:solidFill>
                <a:latin typeface="Bookman Old Style" panose="02050604050505020204" pitchFamily="18" charset="0"/>
              </a:rPr>
              <a:t>using</a:t>
            </a:r>
            <a:r>
              <a:rPr lang="es-ES" altLang="es-ES" sz="1200" dirty="0">
                <a:solidFill>
                  <a:srgbClr val="202124"/>
                </a:solidFill>
                <a:latin typeface="Bookman Old Style" panose="02050604050505020204" pitchFamily="18" charset="0"/>
              </a:rPr>
              <a:t> AWS </a:t>
            </a:r>
            <a:r>
              <a:rPr lang="es-ES" altLang="es-ES" sz="1200" dirty="0" err="1">
                <a:solidFill>
                  <a:srgbClr val="202124"/>
                </a:solidFill>
                <a:latin typeface="Bookman Old Style" panose="02050604050505020204" pitchFamily="18" charset="0"/>
              </a:rPr>
              <a:t>Glue</a:t>
            </a:r>
            <a:r>
              <a:rPr lang="es-ES" altLang="es-ES" sz="1200" dirty="0">
                <a:solidFill>
                  <a:srgbClr val="202124"/>
                </a:solidFill>
                <a:latin typeface="Bookman Old Style" panose="02050604050505020204" pitchFamily="18" charset="0"/>
              </a:rPr>
              <a:t> Data </a:t>
            </a:r>
            <a:r>
              <a:rPr lang="es-ES" altLang="es-ES" sz="1200" dirty="0" err="1">
                <a:solidFill>
                  <a:srgbClr val="202124"/>
                </a:solidFill>
                <a:latin typeface="Bookman Old Style" panose="02050604050505020204" pitchFamily="18" charset="0"/>
              </a:rPr>
              <a:t>Catalog</a:t>
            </a:r>
            <a:r>
              <a:rPr lang="en-US" sz="1200" dirty="0" smtClean="0">
                <a:solidFill>
                  <a:schemeClr val="tx1"/>
                </a:solidFill>
                <a:latin typeface="Bookman Old Style" panose="02050604050505020204" pitchFamily="18" charset="0"/>
              </a:rPr>
              <a:t>. </a:t>
            </a:r>
          </a:p>
          <a:p>
            <a:pPr marL="285750" indent="-285750" algn="l">
              <a:spcBef>
                <a:spcPts val="400"/>
              </a:spcBef>
              <a:buFont typeface="Wingdings" panose="05000000000000000000" pitchFamily="2" charset="2"/>
              <a:buChar char="§"/>
            </a:pPr>
            <a:r>
              <a:rPr lang="en-US" sz="1200" dirty="0" smtClean="0">
                <a:solidFill>
                  <a:schemeClr val="tx1"/>
                </a:solidFill>
                <a:latin typeface="Bookman Old Style" panose="02050604050505020204" pitchFamily="18" charset="0"/>
              </a:rPr>
              <a:t>F</a:t>
            </a:r>
            <a:r>
              <a:rPr lang="es-ES" altLang="es-ES" sz="1200" dirty="0" err="1">
                <a:solidFill>
                  <a:srgbClr val="202124"/>
                </a:solidFill>
                <a:latin typeface="Bookman Old Style" panose="02050604050505020204" pitchFamily="18" charset="0"/>
              </a:rPr>
              <a:t>ind</a:t>
            </a:r>
            <a:r>
              <a:rPr lang="es-ES" altLang="es-ES" sz="1200" dirty="0">
                <a:solidFill>
                  <a:srgbClr val="202124"/>
                </a:solidFill>
                <a:latin typeface="Bookman Old Style" panose="02050604050505020204" pitchFamily="18" charset="0"/>
              </a:rPr>
              <a:t> and </a:t>
            </a:r>
            <a:r>
              <a:rPr lang="es-ES" altLang="es-ES" sz="1200" dirty="0" err="1">
                <a:solidFill>
                  <a:srgbClr val="202124"/>
                </a:solidFill>
                <a:latin typeface="Bookman Old Style" panose="02050604050505020204" pitchFamily="18" charset="0"/>
              </a:rPr>
              <a:t>discover</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the</a:t>
            </a:r>
            <a:r>
              <a:rPr lang="es-ES" altLang="es-ES" sz="1200" dirty="0">
                <a:solidFill>
                  <a:srgbClr val="202124"/>
                </a:solidFill>
                <a:latin typeface="Bookman Old Style" panose="02050604050505020204" pitchFamily="18" charset="0"/>
              </a:rPr>
              <a:t> data sets </a:t>
            </a:r>
            <a:r>
              <a:rPr lang="es-ES" altLang="es-ES" sz="1200" dirty="0" err="1">
                <a:solidFill>
                  <a:srgbClr val="202124"/>
                </a:solidFill>
                <a:latin typeface="Bookman Old Style" panose="02050604050505020204" pitchFamily="18" charset="0"/>
              </a:rPr>
              <a:t>you</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own</a:t>
            </a:r>
            <a:r>
              <a:rPr lang="es-ES" altLang="es-ES" sz="1200" dirty="0">
                <a:solidFill>
                  <a:srgbClr val="202124"/>
                </a:solidFill>
                <a:latin typeface="Bookman Old Style" panose="02050604050505020204" pitchFamily="18" charset="0"/>
              </a:rPr>
              <a:t> and </a:t>
            </a:r>
            <a:r>
              <a:rPr lang="es-ES" altLang="es-ES" sz="1200" dirty="0" err="1">
                <a:solidFill>
                  <a:srgbClr val="202124"/>
                </a:solidFill>
                <a:latin typeface="Bookman Old Style" panose="02050604050505020204" pitchFamily="18" charset="0"/>
              </a:rPr>
              <a:t>keep</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relevant</a:t>
            </a:r>
            <a:r>
              <a:rPr lang="es-ES" altLang="es-ES" sz="1200" dirty="0">
                <a:solidFill>
                  <a:srgbClr val="202124"/>
                </a:solidFill>
                <a:latin typeface="Bookman Old Style" panose="02050604050505020204" pitchFamily="18" charset="0"/>
              </a:rPr>
              <a:t> </a:t>
            </a:r>
            <a:r>
              <a:rPr lang="es-ES" altLang="es-ES" sz="1200" dirty="0" err="1">
                <a:solidFill>
                  <a:srgbClr val="202124"/>
                </a:solidFill>
                <a:latin typeface="Bookman Old Style" panose="02050604050505020204" pitchFamily="18" charset="0"/>
              </a:rPr>
              <a:t>metadata</a:t>
            </a:r>
            <a:r>
              <a:rPr lang="es-ES" altLang="es-ES" sz="1200" dirty="0">
                <a:solidFill>
                  <a:srgbClr val="202124"/>
                </a:solidFill>
                <a:latin typeface="Bookman Old Style" panose="02050604050505020204" pitchFamily="18" charset="0"/>
              </a:rPr>
              <a:t> in a central </a:t>
            </a:r>
            <a:r>
              <a:rPr lang="es-ES" altLang="es-ES" sz="1200" dirty="0" err="1">
                <a:solidFill>
                  <a:srgbClr val="202124"/>
                </a:solidFill>
                <a:latin typeface="Bookman Old Style" panose="02050604050505020204" pitchFamily="18" charset="0"/>
              </a:rPr>
              <a:t>repository</a:t>
            </a:r>
            <a:r>
              <a:rPr lang="es-ES" altLang="es-ES" sz="1200" dirty="0">
                <a:solidFill>
                  <a:schemeClr val="tx1"/>
                </a:solidFill>
                <a:latin typeface="Bookman Old Style" panose="02050604050505020204" pitchFamily="18" charset="0"/>
              </a:rPr>
              <a:t> </a:t>
            </a:r>
          </a:p>
          <a:p>
            <a:pPr marL="285750" indent="-285750" algn="l">
              <a:spcBef>
                <a:spcPts val="400"/>
              </a:spcBef>
              <a:buFont typeface="Wingdings" panose="05000000000000000000" pitchFamily="2" charset="2"/>
              <a:buChar char="§"/>
            </a:pPr>
            <a:endParaRPr lang="es-ES" sz="1200" dirty="0">
              <a:solidFill>
                <a:schemeClr val="tx1"/>
              </a:solidFill>
              <a:latin typeface="Bookman Old Style" panose="02050604050505020204" pitchFamily="18" charset="0"/>
            </a:endParaRPr>
          </a:p>
        </p:txBody>
      </p:sp>
      <p:sp>
        <p:nvSpPr>
          <p:cNvPr id="93" name="CuadroTexto 19"/>
          <p:cNvSpPr txBox="1"/>
          <p:nvPr/>
        </p:nvSpPr>
        <p:spPr>
          <a:xfrm>
            <a:off x="266700" y="5603149"/>
            <a:ext cx="2349028" cy="25217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1600" dirty="0" err="1" smtClean="0">
                <a:solidFill>
                  <a:schemeClr val="bg1"/>
                </a:solidFill>
                <a:latin typeface="Bookman Old Style" panose="02050604050505020204" pitchFamily="18" charset="0"/>
              </a:rPr>
              <a:t>Streams</a:t>
            </a:r>
            <a:endParaRPr lang="es-ES" sz="1600" dirty="0">
              <a:solidFill>
                <a:schemeClr val="bg1"/>
              </a:solidFill>
              <a:latin typeface="Bookman Old Style" panose="02050604050505020204" pitchFamily="18" charset="0"/>
            </a:endParaRPr>
          </a:p>
        </p:txBody>
      </p:sp>
      <p:sp>
        <p:nvSpPr>
          <p:cNvPr id="94" name="CuadroTexto 19"/>
          <p:cNvSpPr txBox="1"/>
          <p:nvPr/>
        </p:nvSpPr>
        <p:spPr>
          <a:xfrm>
            <a:off x="4408556" y="5428079"/>
            <a:ext cx="7469022" cy="602319"/>
          </a:xfrm>
          <a:prstGeom prst="rect">
            <a:avLst/>
          </a:prstGeom>
          <a:solidFill>
            <a:schemeClr val="accent5">
              <a:lumMod val="40000"/>
              <a:lumOff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a:spcBef>
                <a:spcPts val="400"/>
              </a:spcBef>
              <a:buFont typeface="Wingdings" panose="05000000000000000000" pitchFamily="2" charset="2"/>
              <a:buChar char="§"/>
            </a:pPr>
            <a:r>
              <a:rPr lang="en-US" sz="1200" dirty="0">
                <a:solidFill>
                  <a:schemeClr val="tx1"/>
                </a:solidFill>
                <a:latin typeface="Bookman Old Style" panose="02050604050505020204" pitchFamily="18" charset="0"/>
              </a:rPr>
              <a:t>With AWS Glue streaming, you </a:t>
            </a:r>
            <a:r>
              <a:rPr lang="en-US" sz="1200" b="1" dirty="0">
                <a:solidFill>
                  <a:schemeClr val="tx1"/>
                </a:solidFill>
                <a:latin typeface="Bookman Old Style" panose="02050604050505020204" pitchFamily="18" charset="0"/>
              </a:rPr>
              <a:t>can create </a:t>
            </a:r>
            <a:r>
              <a:rPr lang="en-US" sz="1200" b="1" dirty="0" err="1">
                <a:solidFill>
                  <a:schemeClr val="tx1"/>
                </a:solidFill>
                <a:latin typeface="Bookman Old Style" panose="02050604050505020204" pitchFamily="18" charset="0"/>
              </a:rPr>
              <a:t>serverless</a:t>
            </a:r>
            <a:r>
              <a:rPr lang="en-US" sz="1200" b="1" dirty="0">
                <a:solidFill>
                  <a:schemeClr val="tx1"/>
                </a:solidFill>
                <a:latin typeface="Bookman Old Style" panose="02050604050505020204" pitchFamily="18" charset="0"/>
              </a:rPr>
              <a:t> ETL jobs that run continuously</a:t>
            </a:r>
            <a:r>
              <a:rPr lang="en-US" sz="1200" dirty="0">
                <a:solidFill>
                  <a:schemeClr val="tx1"/>
                </a:solidFill>
                <a:latin typeface="Bookman Old Style" panose="02050604050505020204" pitchFamily="18" charset="0"/>
              </a:rPr>
              <a:t>, consuming data from streaming services like Kinesis Data Streams and Amazon MSK.</a:t>
            </a:r>
            <a:endParaRPr lang="es-ES" sz="1200" dirty="0">
              <a:solidFill>
                <a:schemeClr val="tx1"/>
              </a:solidFill>
              <a:latin typeface="Bookman Old Style" panose="02050604050505020204" pitchFamily="18" charset="0"/>
            </a:endParaRPr>
          </a:p>
        </p:txBody>
      </p:sp>
      <p:pic>
        <p:nvPicPr>
          <p:cNvPr id="95" name="Imagen 94"/>
          <p:cNvPicPr>
            <a:picLocks noChangeAspect="1"/>
          </p:cNvPicPr>
          <p:nvPr/>
        </p:nvPicPr>
        <p:blipFill>
          <a:blip r:embed="rId7"/>
          <a:stretch>
            <a:fillRect/>
          </a:stretch>
        </p:blipFill>
        <p:spPr>
          <a:xfrm>
            <a:off x="3774579" y="2968279"/>
            <a:ext cx="538004" cy="494988"/>
          </a:xfrm>
          <a:prstGeom prst="rect">
            <a:avLst/>
          </a:prstGeom>
        </p:spPr>
      </p:pic>
      <p:pic>
        <p:nvPicPr>
          <p:cNvPr id="96" name="Imagen 95"/>
          <p:cNvPicPr>
            <a:picLocks noChangeAspect="1"/>
          </p:cNvPicPr>
          <p:nvPr/>
        </p:nvPicPr>
        <p:blipFill>
          <a:blip r:embed="rId8"/>
          <a:stretch>
            <a:fillRect/>
          </a:stretch>
        </p:blipFill>
        <p:spPr>
          <a:xfrm>
            <a:off x="3801379" y="1824353"/>
            <a:ext cx="484406" cy="521484"/>
          </a:xfrm>
          <a:prstGeom prst="rect">
            <a:avLst/>
          </a:prstGeom>
        </p:spPr>
      </p:pic>
      <p:pic>
        <p:nvPicPr>
          <p:cNvPr id="97" name="Imagen 96"/>
          <p:cNvPicPr>
            <a:picLocks noChangeAspect="1"/>
          </p:cNvPicPr>
          <p:nvPr/>
        </p:nvPicPr>
        <p:blipFill>
          <a:blip r:embed="rId9"/>
          <a:stretch>
            <a:fillRect/>
          </a:stretch>
        </p:blipFill>
        <p:spPr>
          <a:xfrm>
            <a:off x="3894893" y="4675852"/>
            <a:ext cx="297378" cy="431132"/>
          </a:xfrm>
          <a:prstGeom prst="rect">
            <a:avLst/>
          </a:prstGeom>
        </p:spPr>
      </p:pic>
      <p:pic>
        <p:nvPicPr>
          <p:cNvPr id="98" name="Imagen 97"/>
          <p:cNvPicPr>
            <a:picLocks noChangeAspect="1"/>
          </p:cNvPicPr>
          <p:nvPr/>
        </p:nvPicPr>
        <p:blipFill>
          <a:blip r:embed="rId10"/>
          <a:stretch>
            <a:fillRect/>
          </a:stretch>
        </p:blipFill>
        <p:spPr>
          <a:xfrm>
            <a:off x="3851837" y="5499017"/>
            <a:ext cx="383488" cy="460444"/>
          </a:xfrm>
          <a:prstGeom prst="rect">
            <a:avLst/>
          </a:prstGeom>
        </p:spPr>
      </p:pic>
      <p:pic>
        <p:nvPicPr>
          <p:cNvPr id="99" name="Imagen 98"/>
          <p:cNvPicPr>
            <a:picLocks noChangeAspect="1"/>
          </p:cNvPicPr>
          <p:nvPr/>
        </p:nvPicPr>
        <p:blipFill>
          <a:blip r:embed="rId11"/>
          <a:stretch>
            <a:fillRect/>
          </a:stretch>
        </p:blipFill>
        <p:spPr>
          <a:xfrm>
            <a:off x="3802862" y="3856532"/>
            <a:ext cx="481440" cy="394126"/>
          </a:xfrm>
          <a:prstGeom prst="rect">
            <a:avLst/>
          </a:prstGeom>
        </p:spPr>
      </p:pic>
      <p:sp>
        <p:nvSpPr>
          <p:cNvPr id="32"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-Uses</a:t>
            </a:r>
            <a:endParaRPr lang="es-ES" sz="1200" dirty="0">
              <a:latin typeface="Arial Narrow" panose="020B0606020202030204" pitchFamily="34" charset="0"/>
            </a:endParaRPr>
          </a:p>
        </p:txBody>
      </p:sp>
      <p:pic>
        <p:nvPicPr>
          <p:cNvPr id="34" name="Imagen 33"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35" name="Imagen 3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3">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2894419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5" name="Diapositiva de think-cell" r:id="rId5" imgW="384" imgH="384" progId="TCLayout.ActiveDocument.1">
                  <p:embed/>
                </p:oleObj>
              </mc:Choice>
              <mc:Fallback>
                <p:oleObj name="Diapositiva de think-cell" r:id="rId5" imgW="384" imgH="384" progId="TCLayout.ActiveDocument.1">
                  <p:embed/>
                  <p:pic>
                    <p:nvPicPr>
                      <p:cNvPr id="6" name="Objeto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ángulo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4000">
              <a:latin typeface="Playfair Display" panose="00000500000000000000" pitchFamily="2" charset="0"/>
              <a:ea typeface="+mj-ea"/>
              <a:cs typeface="+mj-cs"/>
              <a:sym typeface="Playfair Display" panose="00000500000000000000" pitchFamily="2" charset="0"/>
            </a:endParaRPr>
          </a:p>
        </p:txBody>
      </p:sp>
      <p:sp>
        <p:nvSpPr>
          <p:cNvPr id="2" name="Título 1"/>
          <p:cNvSpPr>
            <a:spLocks noGrp="1"/>
          </p:cNvSpPr>
          <p:nvPr>
            <p:ph type="title"/>
          </p:nvPr>
        </p:nvSpPr>
        <p:spPr/>
        <p:txBody>
          <a:bodyPr/>
          <a:lstStyle/>
          <a:p>
            <a:r>
              <a:rPr lang="es-ES" dirty="0" smtClean="0">
                <a:latin typeface="Book Antiqua" panose="02040602050305030304" pitchFamily="18" charset="0"/>
              </a:rPr>
              <a:t>AWS </a:t>
            </a:r>
            <a:r>
              <a:rPr lang="es-ES" dirty="0" err="1" smtClean="0">
                <a:latin typeface="Book Antiqua" panose="02040602050305030304" pitchFamily="18" charset="0"/>
              </a:rPr>
              <a:t>Glue</a:t>
            </a:r>
            <a:r>
              <a:rPr lang="es-ES" dirty="0" smtClean="0">
                <a:latin typeface="Book Antiqua" panose="02040602050305030304" pitchFamily="18" charset="0"/>
              </a:rPr>
              <a:t> </a:t>
            </a:r>
            <a:r>
              <a:rPr lang="es-ES" dirty="0" err="1" smtClean="0">
                <a:latin typeface="Book Antiqua" panose="02040602050305030304" pitchFamily="18" charset="0"/>
              </a:rPr>
              <a:t>Components</a:t>
            </a:r>
            <a:endParaRPr lang="fo-FO" dirty="0"/>
          </a:p>
        </p:txBody>
      </p:sp>
      <p:sp>
        <p:nvSpPr>
          <p:cNvPr id="3" name="Marcador de contenido 2"/>
          <p:cNvSpPr>
            <a:spLocks noGrp="1"/>
          </p:cNvSpPr>
          <p:nvPr>
            <p:ph sz="quarter" idx="11"/>
          </p:nvPr>
        </p:nvSpPr>
        <p:spPr/>
        <p:txBody>
          <a:bodyPr/>
          <a:lstStyle/>
          <a:p>
            <a:r>
              <a:rPr lang="es-ES" dirty="0" smtClean="0"/>
              <a:t>02</a:t>
            </a:r>
            <a:endParaRPr lang="fo-FO" dirty="0"/>
          </a:p>
        </p:txBody>
      </p:sp>
      <p:sp>
        <p:nvSpPr>
          <p:cNvPr id="4" name="Marcador de texto 3"/>
          <p:cNvSpPr>
            <a:spLocks noGrp="1"/>
          </p:cNvSpPr>
          <p:nvPr>
            <p:ph type="body" sz="quarter" idx="12"/>
          </p:nvPr>
        </p:nvSpPr>
        <p:spPr/>
        <p:txBody>
          <a:bodyPr/>
          <a:lstStyle/>
          <a:p>
            <a:pPr marL="285750" indent="-285750">
              <a:buFont typeface="Arial" panose="020B0604020202020204" pitchFamily="34" charset="0"/>
              <a:buChar char="•"/>
            </a:pPr>
            <a:r>
              <a:rPr lang="es-ES" dirty="0">
                <a:latin typeface="Book Antiqua" panose="02040602050305030304" pitchFamily="18" charset="0"/>
              </a:rPr>
              <a:t>Data </a:t>
            </a:r>
            <a:r>
              <a:rPr lang="es-ES" dirty="0" err="1">
                <a:latin typeface="Book Antiqua" panose="02040602050305030304" pitchFamily="18" charset="0"/>
              </a:rPr>
              <a:t>Catalog</a:t>
            </a:r>
            <a:endParaRPr lang="es-ES" dirty="0">
              <a:latin typeface="Book Antiqua" panose="02040602050305030304" pitchFamily="18" charset="0"/>
            </a:endParaRPr>
          </a:p>
          <a:p>
            <a:pPr marL="285750" indent="-285750">
              <a:buFont typeface="Arial" panose="020B0604020202020204" pitchFamily="34" charset="0"/>
              <a:buChar char="•"/>
            </a:pPr>
            <a:r>
              <a:rPr lang="es-ES" dirty="0" err="1">
                <a:latin typeface="Book Antiqua" panose="02040602050305030304" pitchFamily="18" charset="0"/>
              </a:rPr>
              <a:t>Glue</a:t>
            </a:r>
            <a:r>
              <a:rPr lang="es-ES" dirty="0">
                <a:latin typeface="Book Antiqua" panose="02040602050305030304" pitchFamily="18" charset="0"/>
              </a:rPr>
              <a:t> Studio </a:t>
            </a:r>
          </a:p>
          <a:p>
            <a:pPr marL="285750" indent="-285750">
              <a:buFont typeface="Arial" panose="020B0604020202020204" pitchFamily="34" charset="0"/>
              <a:buChar char="•"/>
            </a:pPr>
            <a:r>
              <a:rPr lang="es-ES" dirty="0">
                <a:latin typeface="Book Antiqua" panose="02040602050305030304" pitchFamily="18" charset="0"/>
              </a:rPr>
              <a:t>Data </a:t>
            </a:r>
            <a:r>
              <a:rPr lang="es-ES" dirty="0" err="1">
                <a:latin typeface="Book Antiqua" panose="02040602050305030304" pitchFamily="18" charset="0"/>
              </a:rPr>
              <a:t>Brew</a:t>
            </a:r>
            <a:endParaRPr lang="es-ES" dirty="0">
              <a:latin typeface="Book Antiqua" panose="02040602050305030304" pitchFamily="18" charset="0"/>
            </a:endParaRPr>
          </a:p>
          <a:p>
            <a:endParaRPr lang="fo-FO" dirty="0"/>
          </a:p>
        </p:txBody>
      </p:sp>
    </p:spTree>
    <p:extLst>
      <p:ext uri="{BB962C8B-B14F-4D97-AF65-F5344CB8AC3E}">
        <p14:creationId xmlns:p14="http://schemas.microsoft.com/office/powerpoint/2010/main" val="2961389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99"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78981" y="909140"/>
            <a:ext cx="11519451" cy="286214"/>
          </a:xfrm>
        </p:spPr>
        <p:txBody>
          <a:bodyPr vert="horz" lIns="0" tIns="0" rIns="0" bIns="0" rtlCol="0" anchor="t">
            <a:noAutofit/>
          </a:bodyPr>
          <a:lstStyle/>
          <a:p>
            <a:r>
              <a:rPr lang="en-US" sz="1800" dirty="0" err="1" smtClean="0">
                <a:latin typeface="Bookman Old Style" panose="02050604050505020204" pitchFamily="18" charset="0"/>
              </a:rPr>
              <a:t>Workstream</a:t>
            </a:r>
            <a:r>
              <a:rPr lang="en-US" sz="1800" dirty="0" smtClean="0">
                <a:latin typeface="Bookman Old Style" panose="02050604050505020204" pitchFamily="18" charset="0"/>
              </a:rPr>
              <a:t> to catalog the data sources with AWS Glue Data Catalog </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pic>
        <p:nvPicPr>
          <p:cNvPr id="138242" name="Picture 2" descr="&#10;      Flujo de trabajo que muestraAWS GlueEl rastreador rellena en 5 pasos básicos.&#10;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91" y="1285309"/>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7651199" y="1645957"/>
            <a:ext cx="4540802" cy="4708981"/>
          </a:xfrm>
          <a:prstGeom prst="rect">
            <a:avLst/>
          </a:prstGeom>
        </p:spPr>
        <p:txBody>
          <a:bodyPr wrap="square">
            <a:spAutoFit/>
          </a:bodyPr>
          <a:lstStyle/>
          <a:p>
            <a:r>
              <a:rPr lang="en-US" sz="1200" dirty="0">
                <a:solidFill>
                  <a:srgbClr val="16191F"/>
                </a:solidFill>
                <a:latin typeface="Bookman Old Style" panose="02050604050505020204" pitchFamily="18" charset="0"/>
              </a:rPr>
              <a:t>A crawler runs any custom </a:t>
            </a:r>
            <a:r>
              <a:rPr lang="en-US" sz="1200" i="1" dirty="0">
                <a:solidFill>
                  <a:srgbClr val="16191F"/>
                </a:solidFill>
                <a:latin typeface="Bookman Old Style" panose="02050604050505020204" pitchFamily="18" charset="0"/>
              </a:rPr>
              <a:t>classifiers</a:t>
            </a:r>
            <a:r>
              <a:rPr lang="en-US" sz="1200" dirty="0">
                <a:solidFill>
                  <a:srgbClr val="16191F"/>
                </a:solidFill>
                <a:latin typeface="Bookman Old Style" panose="02050604050505020204" pitchFamily="18" charset="0"/>
              </a:rPr>
              <a:t> that you choose to infer the format and schema of your data. You provide the code for custom classifiers, and they run in the order that you specify</a:t>
            </a:r>
            <a:r>
              <a:rPr lang="en-US" sz="1200" dirty="0" smtClean="0">
                <a:solidFill>
                  <a:srgbClr val="16191F"/>
                </a:solidFill>
                <a:latin typeface="Bookman Old Style" panose="02050604050505020204" pitchFamily="18" charset="0"/>
              </a:rPr>
              <a:t>.</a:t>
            </a:r>
          </a:p>
          <a:p>
            <a:endParaRPr lang="en-US" sz="1200" dirty="0">
              <a:solidFill>
                <a:srgbClr val="16191F"/>
              </a:solidFill>
              <a:latin typeface="Bookman Old Style" panose="02050604050505020204" pitchFamily="18" charset="0"/>
            </a:endParaRPr>
          </a:p>
          <a:p>
            <a:r>
              <a:rPr lang="en-US" sz="1200" dirty="0">
                <a:solidFill>
                  <a:srgbClr val="16191F"/>
                </a:solidFill>
                <a:latin typeface="Bookman Old Style" panose="02050604050505020204" pitchFamily="18" charset="0"/>
              </a:rPr>
              <a:t>The first custom classifier to successfully recognize the structure of your data is used to create a schema. Custom classifiers lower in the list are skipped</a:t>
            </a:r>
            <a:r>
              <a:rPr lang="en-US" sz="1200" dirty="0" smtClean="0">
                <a:solidFill>
                  <a:srgbClr val="16191F"/>
                </a:solidFill>
                <a:latin typeface="Bookman Old Style" panose="02050604050505020204" pitchFamily="18" charset="0"/>
              </a:rPr>
              <a:t>.</a:t>
            </a:r>
          </a:p>
          <a:p>
            <a:endParaRPr lang="en-US" sz="1200" dirty="0">
              <a:solidFill>
                <a:srgbClr val="16191F"/>
              </a:solidFill>
              <a:latin typeface="Bookman Old Style" panose="02050604050505020204" pitchFamily="18" charset="0"/>
            </a:endParaRPr>
          </a:p>
          <a:p>
            <a:r>
              <a:rPr lang="en-US" sz="1200" dirty="0">
                <a:solidFill>
                  <a:srgbClr val="16191F"/>
                </a:solidFill>
                <a:latin typeface="Bookman Old Style" panose="02050604050505020204" pitchFamily="18" charset="0"/>
              </a:rPr>
              <a:t>If no custom classifier matches your data's schema, built-in classifiers try to recognize your data's schema. An example of a built-in classifier is one that recognizes JSON</a:t>
            </a:r>
            <a:r>
              <a:rPr lang="en-US" sz="1200" dirty="0" smtClean="0">
                <a:solidFill>
                  <a:srgbClr val="16191F"/>
                </a:solidFill>
                <a:latin typeface="Bookman Old Style" panose="02050604050505020204" pitchFamily="18" charset="0"/>
              </a:rPr>
              <a:t>.</a:t>
            </a:r>
          </a:p>
          <a:p>
            <a:pPr>
              <a:buFont typeface="+mj-lt"/>
              <a:buAutoNum type="arabicPeriod"/>
            </a:pPr>
            <a:endParaRPr lang="en-US" sz="1200" dirty="0">
              <a:solidFill>
                <a:srgbClr val="16191F"/>
              </a:solidFill>
              <a:latin typeface="Bookman Old Style" panose="02050604050505020204" pitchFamily="18" charset="0"/>
            </a:endParaRPr>
          </a:p>
          <a:p>
            <a:r>
              <a:rPr lang="en-US" sz="1200" dirty="0">
                <a:solidFill>
                  <a:srgbClr val="16191F"/>
                </a:solidFill>
                <a:latin typeface="Bookman Old Style" panose="02050604050505020204" pitchFamily="18" charset="0"/>
              </a:rPr>
              <a:t>The crawler connects to the data store. Some data stores require connection properties for crawler </a:t>
            </a:r>
            <a:r>
              <a:rPr lang="en-US" sz="1200" dirty="0" smtClean="0">
                <a:solidFill>
                  <a:srgbClr val="16191F"/>
                </a:solidFill>
                <a:latin typeface="Bookman Old Style" panose="02050604050505020204" pitchFamily="18" charset="0"/>
              </a:rPr>
              <a:t>access</a:t>
            </a:r>
          </a:p>
          <a:p>
            <a:r>
              <a:rPr lang="en-US" sz="1200" dirty="0" smtClean="0">
                <a:solidFill>
                  <a:srgbClr val="16191F"/>
                </a:solidFill>
                <a:latin typeface="Bookman Old Style" panose="02050604050505020204" pitchFamily="18" charset="0"/>
              </a:rPr>
              <a:t>.</a:t>
            </a:r>
            <a:endParaRPr lang="en-US" sz="1200" dirty="0">
              <a:solidFill>
                <a:srgbClr val="16191F"/>
              </a:solidFill>
              <a:latin typeface="Bookman Old Style" panose="02050604050505020204" pitchFamily="18" charset="0"/>
            </a:endParaRPr>
          </a:p>
          <a:p>
            <a:r>
              <a:rPr lang="en-US" sz="1200" dirty="0">
                <a:solidFill>
                  <a:srgbClr val="16191F"/>
                </a:solidFill>
                <a:latin typeface="Bookman Old Style" panose="02050604050505020204" pitchFamily="18" charset="0"/>
              </a:rPr>
              <a:t>The inferred schema is created for your data</a:t>
            </a:r>
            <a:r>
              <a:rPr lang="en-US" sz="1200" dirty="0" smtClean="0">
                <a:solidFill>
                  <a:srgbClr val="16191F"/>
                </a:solidFill>
                <a:latin typeface="Bookman Old Style" panose="02050604050505020204" pitchFamily="18" charset="0"/>
              </a:rPr>
              <a:t>.</a:t>
            </a:r>
          </a:p>
          <a:p>
            <a:endParaRPr lang="en-US" sz="1200" dirty="0">
              <a:solidFill>
                <a:srgbClr val="16191F"/>
              </a:solidFill>
              <a:latin typeface="Bookman Old Style" panose="02050604050505020204" pitchFamily="18" charset="0"/>
            </a:endParaRPr>
          </a:p>
          <a:p>
            <a:r>
              <a:rPr lang="en-US" sz="1200" dirty="0" smtClean="0">
                <a:solidFill>
                  <a:srgbClr val="16191F"/>
                </a:solidFill>
                <a:latin typeface="Bookman Old Style" panose="02050604050505020204" pitchFamily="18" charset="0"/>
              </a:rPr>
              <a:t>The </a:t>
            </a:r>
            <a:r>
              <a:rPr lang="en-US" sz="1200" dirty="0">
                <a:solidFill>
                  <a:srgbClr val="16191F"/>
                </a:solidFill>
                <a:latin typeface="Bookman Old Style" panose="02050604050505020204" pitchFamily="18" charset="0"/>
              </a:rPr>
              <a:t>crawler writes metadata to the Data Catalog. A table definition contains metadata about the data in your data store. The table is written to a database, which is a container of tables in the Data Catalog. Attributes of a table include classification, which is a label created by the classifier that inferred the table schema.</a:t>
            </a:r>
            <a:endParaRPr lang="en-US" sz="1200" b="0" i="0" u="none" strike="noStrike" dirty="0">
              <a:solidFill>
                <a:srgbClr val="16191F"/>
              </a:solidFill>
              <a:effectLst/>
              <a:latin typeface="Bookman Old Style" panose="02050604050505020204" pitchFamily="18"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Catalog</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
        <p:nvSpPr>
          <p:cNvPr id="5" name="Estrella de 6 puntas 4"/>
          <p:cNvSpPr>
            <a:spLocks noChangeAspect="1"/>
          </p:cNvSpPr>
          <p:nvPr/>
        </p:nvSpPr>
        <p:spPr>
          <a:xfrm>
            <a:off x="7417888" y="1659163"/>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1</a:t>
            </a:r>
            <a:endParaRPr lang="es-ES" sz="1400" dirty="0">
              <a:solidFill>
                <a:schemeClr val="tx1"/>
              </a:solidFill>
              <a:latin typeface="Bookman Old Style" panose="02050604050505020204" pitchFamily="18" charset="0"/>
            </a:endParaRPr>
          </a:p>
        </p:txBody>
      </p:sp>
      <p:sp>
        <p:nvSpPr>
          <p:cNvPr id="18" name="Estrella de 6 puntas 17"/>
          <p:cNvSpPr>
            <a:spLocks noChangeAspect="1"/>
          </p:cNvSpPr>
          <p:nvPr/>
        </p:nvSpPr>
        <p:spPr>
          <a:xfrm>
            <a:off x="7417888" y="2574991"/>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2</a:t>
            </a:r>
          </a:p>
        </p:txBody>
      </p:sp>
      <p:sp>
        <p:nvSpPr>
          <p:cNvPr id="19" name="Estrella de 6 puntas 18"/>
          <p:cNvSpPr>
            <a:spLocks noChangeAspect="1"/>
          </p:cNvSpPr>
          <p:nvPr/>
        </p:nvSpPr>
        <p:spPr>
          <a:xfrm>
            <a:off x="7417888" y="3291328"/>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3</a:t>
            </a:r>
            <a:endParaRPr lang="es-ES" sz="1400" dirty="0">
              <a:solidFill>
                <a:schemeClr val="tx1"/>
              </a:solidFill>
              <a:latin typeface="Bookman Old Style" panose="02050604050505020204" pitchFamily="18" charset="0"/>
            </a:endParaRPr>
          </a:p>
        </p:txBody>
      </p:sp>
      <p:sp>
        <p:nvSpPr>
          <p:cNvPr id="20" name="Estrella de 6 puntas 19"/>
          <p:cNvSpPr>
            <a:spLocks noChangeAspect="1"/>
          </p:cNvSpPr>
          <p:nvPr/>
        </p:nvSpPr>
        <p:spPr>
          <a:xfrm>
            <a:off x="7417888" y="4203720"/>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4</a:t>
            </a:r>
          </a:p>
        </p:txBody>
      </p:sp>
      <p:sp>
        <p:nvSpPr>
          <p:cNvPr id="21" name="Estrella de 6 puntas 20"/>
          <p:cNvSpPr>
            <a:spLocks noChangeAspect="1"/>
          </p:cNvSpPr>
          <p:nvPr/>
        </p:nvSpPr>
        <p:spPr>
          <a:xfrm>
            <a:off x="7417888" y="4733383"/>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5</a:t>
            </a:r>
            <a:endParaRPr lang="es-ES" sz="1400" dirty="0">
              <a:solidFill>
                <a:schemeClr val="tx1"/>
              </a:solidFill>
              <a:latin typeface="Bookman Old Style" panose="02050604050505020204" pitchFamily="18" charset="0"/>
            </a:endParaRPr>
          </a:p>
        </p:txBody>
      </p:sp>
      <p:sp>
        <p:nvSpPr>
          <p:cNvPr id="22" name="Estrella de 6 puntas 21"/>
          <p:cNvSpPr>
            <a:spLocks noChangeAspect="1"/>
          </p:cNvSpPr>
          <p:nvPr/>
        </p:nvSpPr>
        <p:spPr>
          <a:xfrm>
            <a:off x="7417888" y="5116412"/>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6</a:t>
            </a:r>
          </a:p>
        </p:txBody>
      </p:sp>
    </p:spTree>
    <p:extLst>
      <p:ext uri="{BB962C8B-B14F-4D97-AF65-F5344CB8AC3E}">
        <p14:creationId xmlns:p14="http://schemas.microsoft.com/office/powerpoint/2010/main" val="2711082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2603" name="Diapositiva de think-cell" r:id="rId7" imgW="384" imgH="384" progId="TCLayout.ActiveDocument.1">
                  <p:embed/>
                </p:oleObj>
              </mc:Choice>
              <mc:Fallback>
                <p:oleObj name="Diapositiva de think-cell" r:id="rId7" imgW="384" imgH="384" progId="TCLayout.ActiveDocument.1">
                  <p:embed/>
                  <p:pic>
                    <p:nvPicPr>
                      <p:cNvPr id="14" name="Objeto 1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78981" y="909140"/>
            <a:ext cx="11519451" cy="286214"/>
          </a:xfrm>
        </p:spPr>
        <p:txBody>
          <a:bodyPr vert="horz" lIns="0" tIns="0" rIns="0" bIns="0" rtlCol="0" anchor="t">
            <a:noAutofit/>
          </a:bodyPr>
          <a:lstStyle/>
          <a:p>
            <a:r>
              <a:rPr lang="en-US" sz="1800" dirty="0" smtClean="0">
                <a:latin typeface="Bookman Old Style" panose="02050604050505020204" pitchFamily="18" charset="0"/>
              </a:rPr>
              <a:t>AWS Glue Data Catalog Introduction</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Catalog</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3" name="qNojanBn1NY"/>
          <p:cNvPicPr>
            <a:picLocks noRot="1" noChangeAspect="1"/>
          </p:cNvPicPr>
          <p:nvPr>
            <a:videoFile r:link="rId5"/>
          </p:nvPr>
        </p:nvPicPr>
        <p:blipFill>
          <a:blip r:embed="rId11"/>
          <a:stretch>
            <a:fillRect/>
          </a:stretch>
        </p:blipFill>
        <p:spPr>
          <a:xfrm>
            <a:off x="178981" y="1303781"/>
            <a:ext cx="11615855" cy="4912291"/>
          </a:xfrm>
          <a:prstGeom prst="rect">
            <a:avLst/>
          </a:prstGeom>
        </p:spPr>
      </p:pic>
    </p:spTree>
    <p:extLst>
      <p:ext uri="{BB962C8B-B14F-4D97-AF65-F5344CB8AC3E}">
        <p14:creationId xmlns:p14="http://schemas.microsoft.com/office/powerpoint/2010/main" val="1932397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cio 17"/>
          <p:cNvSpPr/>
          <p:nvPr/>
        </p:nvSpPr>
        <p:spPr>
          <a:xfrm rot="5400000">
            <a:off x="6057425" y="2227520"/>
            <a:ext cx="7032214" cy="5220000"/>
          </a:xfrm>
          <a:prstGeom prst="trapezoid">
            <a:avLst>
              <a:gd name="adj" fmla="val 28199"/>
            </a:avLst>
          </a:prstGeom>
          <a:solidFill>
            <a:schemeClr val="accent5">
              <a:lumMod val="40000"/>
              <a:lumOff val="60000"/>
            </a:schemeClr>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7487"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Catalog</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9">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
        <p:nvSpPr>
          <p:cNvPr id="23" name="Title 3">
            <a:extLst>
              <a:ext uri="{FF2B5EF4-FFF2-40B4-BE49-F238E27FC236}">
                <a16:creationId xmlns:a16="http://schemas.microsoft.com/office/drawing/2014/main" id="{E884CF5D-D681-774C-8AC8-E88C65CF124B}"/>
              </a:ext>
            </a:extLst>
          </p:cNvPr>
          <p:cNvSpPr>
            <a:spLocks noGrp="1"/>
          </p:cNvSpPr>
          <p:nvPr>
            <p:ph type="title"/>
          </p:nvPr>
        </p:nvSpPr>
        <p:spPr>
          <a:xfrm>
            <a:off x="75693" y="832858"/>
            <a:ext cx="11519451" cy="554108"/>
          </a:xfrm>
        </p:spPr>
        <p:txBody>
          <a:bodyPr/>
          <a:lstStyle/>
          <a:p>
            <a:r>
              <a:rPr lang="en-US" sz="1800" dirty="0">
                <a:latin typeface="Bookman Old Style" panose="02050604050505020204" pitchFamily="18" charset="0"/>
              </a:rPr>
              <a:t>The AWS Glue Data Catalog consists of the following </a:t>
            </a:r>
            <a:r>
              <a:rPr lang="en-US" sz="1800" dirty="0" smtClean="0">
                <a:latin typeface="Bookman Old Style" panose="02050604050505020204" pitchFamily="18" charset="0"/>
              </a:rPr>
              <a:t>components: Databases </a:t>
            </a:r>
            <a:r>
              <a:rPr lang="en-US" sz="1800" dirty="0">
                <a:latin typeface="Bookman Old Style" panose="02050604050505020204" pitchFamily="18" charset="0"/>
              </a:rPr>
              <a:t>and </a:t>
            </a:r>
            <a:r>
              <a:rPr lang="en-US" sz="1800" dirty="0" smtClean="0">
                <a:latin typeface="Bookman Old Style" panose="02050604050505020204" pitchFamily="18" charset="0"/>
              </a:rPr>
              <a:t>tables, Crawlers </a:t>
            </a:r>
            <a:r>
              <a:rPr lang="en-US" sz="1800" dirty="0">
                <a:latin typeface="Bookman Old Style" panose="02050604050505020204" pitchFamily="18" charset="0"/>
              </a:rPr>
              <a:t>and </a:t>
            </a:r>
            <a:r>
              <a:rPr lang="en-US" sz="1800" dirty="0" smtClean="0">
                <a:latin typeface="Bookman Old Style" panose="02050604050505020204" pitchFamily="18" charset="0"/>
              </a:rPr>
              <a:t>classifiers, Connections and AWS </a:t>
            </a:r>
            <a:r>
              <a:rPr lang="en-US" sz="1800" dirty="0">
                <a:latin typeface="Bookman Old Style" panose="02050604050505020204" pitchFamily="18" charset="0"/>
              </a:rPr>
              <a:t>Glue Schema Registry</a:t>
            </a:r>
          </a:p>
        </p:txBody>
      </p:sp>
      <p:sp>
        <p:nvSpPr>
          <p:cNvPr id="24" name="Trapecio 23"/>
          <p:cNvSpPr/>
          <p:nvPr/>
        </p:nvSpPr>
        <p:spPr>
          <a:xfrm rot="5400000">
            <a:off x="-914574" y="2227521"/>
            <a:ext cx="7032214" cy="5220000"/>
          </a:xfrm>
          <a:prstGeom prst="trapezoid">
            <a:avLst>
              <a:gd name="adj" fmla="val 28199"/>
            </a:avLst>
          </a:prstGeom>
          <a:solidFill>
            <a:srgbClr val="00B0F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5" name="Rectángulo 24"/>
          <p:cNvSpPr/>
          <p:nvPr/>
        </p:nvSpPr>
        <p:spPr>
          <a:xfrm>
            <a:off x="49671" y="2521809"/>
            <a:ext cx="5161861" cy="4216539"/>
          </a:xfrm>
          <a:prstGeom prst="rect">
            <a:avLst/>
          </a:prstGeom>
        </p:spPr>
        <p:txBody>
          <a:bodyPr wrap="square">
            <a:spAutoFit/>
          </a:bodyPr>
          <a:lstStyle/>
          <a:p>
            <a:r>
              <a:rPr lang="en-US" sz="1200" b="1" dirty="0" smtClean="0">
                <a:solidFill>
                  <a:srgbClr val="16191F"/>
                </a:solidFill>
                <a:latin typeface="Bookman Old Style" panose="02050604050505020204" pitchFamily="18" charset="0"/>
              </a:rPr>
              <a:t>       </a:t>
            </a:r>
            <a:r>
              <a:rPr lang="en-US" sz="1400" b="1" u="sng" dirty="0" smtClean="0">
                <a:latin typeface="Bookman Old Style" panose="02050604050505020204" pitchFamily="18" charset="0"/>
              </a:rPr>
              <a:t>Databases and Tables</a:t>
            </a:r>
          </a:p>
          <a:p>
            <a:r>
              <a:rPr lang="en-US" sz="1200" dirty="0" smtClean="0">
                <a:latin typeface="Bookman Old Style" panose="02050604050505020204" pitchFamily="18" charset="0"/>
              </a:rPr>
              <a:t>The </a:t>
            </a:r>
            <a:r>
              <a:rPr lang="en-US" sz="1200" dirty="0">
                <a:latin typeface="Bookman Old Style" panose="02050604050505020204" pitchFamily="18" charset="0"/>
              </a:rPr>
              <a:t>Data Catalog consists of </a:t>
            </a:r>
            <a:r>
              <a:rPr lang="en-US" sz="1200" dirty="0" smtClean="0">
                <a:latin typeface="Bookman Old Style" panose="02050604050505020204" pitchFamily="18" charset="0"/>
              </a:rPr>
              <a:t>databases and Tables. </a:t>
            </a:r>
            <a:r>
              <a:rPr lang="en-US" sz="1200" dirty="0">
                <a:latin typeface="Bookman Old Style" panose="02050604050505020204" pitchFamily="18" charset="0"/>
              </a:rPr>
              <a:t>A table can be in only one database. Your database can contain tables from many different sources that </a:t>
            </a:r>
            <a:r>
              <a:rPr lang="en-US" sz="1200" dirty="0" smtClean="0">
                <a:latin typeface="Bookman Old Style" panose="02050604050505020204" pitchFamily="18" charset="0"/>
              </a:rPr>
              <a:t>AWS Glue </a:t>
            </a:r>
            <a:r>
              <a:rPr lang="en-US" sz="1200" dirty="0">
                <a:latin typeface="Bookman Old Style" panose="02050604050505020204" pitchFamily="18" charset="0"/>
              </a:rPr>
              <a:t>supports</a:t>
            </a:r>
            <a:r>
              <a:rPr lang="en-US" sz="1200" dirty="0" smtClean="0">
                <a:latin typeface="Bookman Old Style" panose="02050604050505020204" pitchFamily="18" charset="0"/>
              </a:rPr>
              <a:t>.</a:t>
            </a:r>
          </a:p>
          <a:p>
            <a:endParaRPr lang="en-US" sz="1200" dirty="0">
              <a:latin typeface="Bookman Old Style" panose="02050604050505020204" pitchFamily="18" charset="0"/>
            </a:endParaRPr>
          </a:p>
          <a:p>
            <a:endParaRPr lang="en-US" sz="1200" dirty="0" smtClean="0">
              <a:latin typeface="Bookman Old Style" panose="02050604050505020204" pitchFamily="18" charset="0"/>
            </a:endParaRPr>
          </a:p>
          <a:p>
            <a:endParaRPr lang="en-US" sz="1200" dirty="0">
              <a:latin typeface="Bookman Old Style" panose="02050604050505020204" pitchFamily="18" charset="0"/>
            </a:endParaRPr>
          </a:p>
          <a:p>
            <a:r>
              <a:rPr lang="en-US" sz="1200" b="1" dirty="0" smtClean="0">
                <a:latin typeface="Bookman Old Style" panose="02050604050505020204" pitchFamily="18" charset="0"/>
              </a:rPr>
              <a:t>       </a:t>
            </a:r>
            <a:r>
              <a:rPr lang="en-US" sz="1400" b="1" u="sng" dirty="0" smtClean="0">
                <a:latin typeface="Bookman Old Style" panose="02050604050505020204" pitchFamily="18" charset="0"/>
              </a:rPr>
              <a:t>Crawlers</a:t>
            </a:r>
          </a:p>
          <a:p>
            <a:pPr marL="288000" lvl="1">
              <a:buFont typeface="Arial" panose="020B0604020202020204" pitchFamily="34" charset="0"/>
              <a:buChar char="•"/>
            </a:pPr>
            <a:r>
              <a:rPr lang="es-ES" sz="1200" dirty="0" smtClean="0">
                <a:latin typeface="Bookman Old Style" panose="02050604050505020204" pitchFamily="18" charset="0"/>
              </a:rPr>
              <a:t>Amazon </a:t>
            </a:r>
            <a:r>
              <a:rPr lang="es-ES" sz="1200" dirty="0">
                <a:latin typeface="Bookman Old Style" panose="02050604050505020204" pitchFamily="18" charset="0"/>
              </a:rPr>
              <a:t>S3</a:t>
            </a:r>
          </a:p>
          <a:p>
            <a:pPr marL="288000" lvl="1">
              <a:buFont typeface="Arial" panose="020B0604020202020204" pitchFamily="34" charset="0"/>
              <a:buChar char="•"/>
            </a:pPr>
            <a:r>
              <a:rPr lang="es-ES" sz="1200" dirty="0" err="1">
                <a:latin typeface="Bookman Old Style" panose="02050604050505020204" pitchFamily="18" charset="0"/>
              </a:rPr>
              <a:t>DynamoDB</a:t>
            </a:r>
            <a:endParaRPr lang="es-ES" sz="1200" dirty="0">
              <a:latin typeface="Bookman Old Style" panose="02050604050505020204" pitchFamily="18" charset="0"/>
            </a:endParaRPr>
          </a:p>
          <a:p>
            <a:pPr marL="288000" lvl="1"/>
            <a:endParaRPr lang="es-ES" sz="1200" dirty="0" smtClean="0">
              <a:latin typeface="Bookman Old Style" panose="02050604050505020204" pitchFamily="18" charset="0"/>
            </a:endParaRPr>
          </a:p>
          <a:p>
            <a:pPr marL="288000" lvl="1"/>
            <a:r>
              <a:rPr lang="es-ES" sz="1200" dirty="0" err="1" smtClean="0">
                <a:latin typeface="Bookman Old Style" panose="02050604050505020204" pitchFamily="18" charset="0"/>
              </a:rPr>
              <a:t>Crawlers</a:t>
            </a:r>
            <a:r>
              <a:rPr lang="es-ES" sz="1200" dirty="0" smtClean="0">
                <a:latin typeface="Bookman Old Style" panose="02050604050505020204" pitchFamily="18" charset="0"/>
              </a:rPr>
              <a:t> </a:t>
            </a:r>
            <a:r>
              <a:rPr lang="es-ES" sz="1200" dirty="0">
                <a:latin typeface="Bookman Old Style" panose="02050604050505020204" pitchFamily="18" charset="0"/>
              </a:rPr>
              <a:t>can crawl </a:t>
            </a:r>
            <a:r>
              <a:rPr lang="es-ES" sz="1200" dirty="0" err="1">
                <a:latin typeface="Bookman Old Style" panose="02050604050505020204" pitchFamily="18" charset="0"/>
              </a:rPr>
              <a:t>the</a:t>
            </a:r>
            <a:r>
              <a:rPr lang="es-ES" sz="1200" dirty="0">
                <a:latin typeface="Bookman Old Style" panose="02050604050505020204" pitchFamily="18" charset="0"/>
              </a:rPr>
              <a:t> </a:t>
            </a:r>
            <a:r>
              <a:rPr lang="es-ES" sz="1200" dirty="0" err="1">
                <a:latin typeface="Bookman Old Style" panose="02050604050505020204" pitchFamily="18" charset="0"/>
              </a:rPr>
              <a:t>following</a:t>
            </a:r>
            <a:r>
              <a:rPr lang="es-ES" sz="1200" dirty="0">
                <a:latin typeface="Bookman Old Style" panose="02050604050505020204" pitchFamily="18" charset="0"/>
              </a:rPr>
              <a:t> data </a:t>
            </a:r>
            <a:r>
              <a:rPr lang="es-ES" sz="1200" dirty="0" err="1">
                <a:latin typeface="Bookman Old Style" panose="02050604050505020204" pitchFamily="18" charset="0"/>
              </a:rPr>
              <a:t>stores</a:t>
            </a:r>
            <a:r>
              <a:rPr lang="es-ES" sz="1200" dirty="0">
                <a:latin typeface="Bookman Old Style" panose="02050604050505020204" pitchFamily="18" charset="0"/>
              </a:rPr>
              <a:t> </a:t>
            </a:r>
            <a:r>
              <a:rPr lang="es-ES" sz="1200" dirty="0" err="1">
                <a:latin typeface="Bookman Old Style" panose="02050604050505020204" pitchFamily="18" charset="0"/>
              </a:rPr>
              <a:t>through</a:t>
            </a:r>
            <a:r>
              <a:rPr lang="es-ES" sz="1200" dirty="0">
                <a:latin typeface="Bookman Old Style" panose="02050604050505020204" pitchFamily="18" charset="0"/>
              </a:rPr>
              <a:t> a JDBC </a:t>
            </a:r>
            <a:r>
              <a:rPr lang="es-ES" sz="1200" dirty="0" err="1">
                <a:latin typeface="Bookman Old Style" panose="02050604050505020204" pitchFamily="18" charset="0"/>
              </a:rPr>
              <a:t>connection</a:t>
            </a:r>
            <a:r>
              <a:rPr lang="es-ES" sz="1200" dirty="0" smtClean="0">
                <a:latin typeface="Bookman Old Style" panose="02050604050505020204" pitchFamily="18" charset="0"/>
              </a:rPr>
              <a:t>:</a:t>
            </a:r>
          </a:p>
          <a:p>
            <a:pPr marL="288000" lvl="1"/>
            <a:endParaRPr lang="es-ES" sz="1200" dirty="0">
              <a:latin typeface="Bookman Old Style" panose="02050604050505020204" pitchFamily="18" charset="0"/>
            </a:endParaRPr>
          </a:p>
          <a:p>
            <a:pPr marL="288000" lvl="1">
              <a:buFont typeface="Arial" panose="020B0604020202020204" pitchFamily="34" charset="0"/>
              <a:buChar char="•"/>
            </a:pPr>
            <a:r>
              <a:rPr lang="es-ES" sz="1200" dirty="0">
                <a:latin typeface="Bookman Old Style" panose="02050604050505020204" pitchFamily="18" charset="0"/>
              </a:rPr>
              <a:t>Amazon </a:t>
            </a:r>
            <a:r>
              <a:rPr lang="es-ES" sz="1200" dirty="0" err="1">
                <a:latin typeface="Bookman Old Style" panose="02050604050505020204" pitchFamily="18" charset="0"/>
              </a:rPr>
              <a:t>Redshift</a:t>
            </a:r>
            <a:endParaRPr lang="es-ES" sz="1200" dirty="0">
              <a:latin typeface="Bookman Old Style" panose="02050604050505020204" pitchFamily="18" charset="0"/>
            </a:endParaRPr>
          </a:p>
          <a:p>
            <a:pPr marL="288000" lvl="1">
              <a:buFont typeface="Arial" panose="020B0604020202020204" pitchFamily="34" charset="0"/>
              <a:buChar char="•"/>
            </a:pPr>
            <a:r>
              <a:rPr lang="es-ES" sz="1200" dirty="0">
                <a:latin typeface="Bookman Old Style" panose="02050604050505020204" pitchFamily="18" charset="0"/>
              </a:rPr>
              <a:t>Amazon </a:t>
            </a:r>
            <a:r>
              <a:rPr lang="es-ES" sz="1200" dirty="0" err="1">
                <a:latin typeface="Bookman Old Style" panose="02050604050505020204" pitchFamily="18" charset="0"/>
              </a:rPr>
              <a:t>Relational</a:t>
            </a:r>
            <a:r>
              <a:rPr lang="es-ES" sz="1200" dirty="0">
                <a:latin typeface="Bookman Old Style" panose="02050604050505020204" pitchFamily="18" charset="0"/>
              </a:rPr>
              <a:t> </a:t>
            </a:r>
            <a:r>
              <a:rPr lang="es-ES" sz="1200" dirty="0" err="1">
                <a:latin typeface="Bookman Old Style" panose="02050604050505020204" pitchFamily="18" charset="0"/>
              </a:rPr>
              <a:t>Database</a:t>
            </a:r>
            <a:r>
              <a:rPr lang="es-ES" sz="1200" dirty="0">
                <a:latin typeface="Bookman Old Style" panose="02050604050505020204" pitchFamily="18" charset="0"/>
              </a:rPr>
              <a:t> </a:t>
            </a:r>
            <a:r>
              <a:rPr lang="es-ES" sz="1200" dirty="0" err="1">
                <a:latin typeface="Bookman Old Style" panose="02050604050505020204" pitchFamily="18" charset="0"/>
              </a:rPr>
              <a:t>Service</a:t>
            </a:r>
            <a:r>
              <a:rPr lang="es-ES" sz="1200" dirty="0">
                <a:latin typeface="Bookman Old Style" panose="02050604050505020204" pitchFamily="18" charset="0"/>
              </a:rPr>
              <a:t> (Amazon RDS)</a:t>
            </a:r>
          </a:p>
          <a:p>
            <a:pPr marL="288000" lvl="1">
              <a:buFont typeface="Arial" panose="020B0604020202020204" pitchFamily="34" charset="0"/>
              <a:buChar char="•"/>
            </a:pPr>
            <a:r>
              <a:rPr lang="es-ES" sz="1200" dirty="0">
                <a:latin typeface="Bookman Old Style" panose="02050604050505020204" pitchFamily="18" charset="0"/>
              </a:rPr>
              <a:t>Amazon Aurora</a:t>
            </a:r>
          </a:p>
          <a:p>
            <a:pPr marL="288000" lvl="1">
              <a:buFont typeface="Arial" panose="020B0604020202020204" pitchFamily="34" charset="0"/>
              <a:buChar char="•"/>
            </a:pPr>
            <a:r>
              <a:rPr lang="es-ES" sz="1200" dirty="0">
                <a:latin typeface="Bookman Old Style" panose="02050604050505020204" pitchFamily="18" charset="0"/>
              </a:rPr>
              <a:t>Microsoft SQL Server</a:t>
            </a:r>
          </a:p>
          <a:p>
            <a:pPr marL="288000" lvl="1">
              <a:buFont typeface="Arial" panose="020B0604020202020204" pitchFamily="34" charset="0"/>
              <a:buChar char="•"/>
            </a:pPr>
            <a:r>
              <a:rPr lang="es-ES" sz="1200" dirty="0" err="1">
                <a:latin typeface="Bookman Old Style" panose="02050604050505020204" pitchFamily="18" charset="0"/>
              </a:rPr>
              <a:t>MySQL</a:t>
            </a:r>
            <a:endParaRPr lang="es-ES" sz="1200" dirty="0">
              <a:latin typeface="Bookman Old Style" panose="02050604050505020204" pitchFamily="18" charset="0"/>
            </a:endParaRPr>
          </a:p>
          <a:p>
            <a:pPr marL="288000" lvl="1">
              <a:buFont typeface="Arial" panose="020B0604020202020204" pitchFamily="34" charset="0"/>
              <a:buChar char="•"/>
            </a:pPr>
            <a:r>
              <a:rPr lang="es-ES" sz="1200" dirty="0">
                <a:latin typeface="Bookman Old Style" panose="02050604050505020204" pitchFamily="18" charset="0"/>
              </a:rPr>
              <a:t>Oracle</a:t>
            </a:r>
          </a:p>
          <a:p>
            <a:pPr marL="288000" lvl="1">
              <a:buFont typeface="Arial" panose="020B0604020202020204" pitchFamily="34" charset="0"/>
              <a:buChar char="•"/>
            </a:pPr>
            <a:r>
              <a:rPr lang="es-ES" sz="1200" dirty="0" err="1">
                <a:latin typeface="Bookman Old Style" panose="02050604050505020204" pitchFamily="18" charset="0"/>
              </a:rPr>
              <a:t>PostgreSQL</a:t>
            </a:r>
            <a:endParaRPr lang="es-ES" sz="1200" dirty="0">
              <a:latin typeface="Bookman Old Style" panose="02050604050505020204" pitchFamily="18" charset="0"/>
            </a:endParaRPr>
          </a:p>
          <a:p>
            <a:endParaRPr lang="es-ES" sz="1200" dirty="0">
              <a:latin typeface="Bookman Old Style" panose="02050604050505020204" pitchFamily="18" charset="0"/>
            </a:endParaRPr>
          </a:p>
        </p:txBody>
      </p:sp>
      <p:pic>
        <p:nvPicPr>
          <p:cNvPr id="26" name="Imagen 25"/>
          <p:cNvPicPr>
            <a:picLocks noChangeAspect="1"/>
          </p:cNvPicPr>
          <p:nvPr/>
        </p:nvPicPr>
        <p:blipFill>
          <a:blip r:embed="rId10"/>
          <a:stretch>
            <a:fillRect/>
          </a:stretch>
        </p:blipFill>
        <p:spPr>
          <a:xfrm>
            <a:off x="75693" y="3727557"/>
            <a:ext cx="306531" cy="360000"/>
          </a:xfrm>
          <a:prstGeom prst="rect">
            <a:avLst/>
          </a:prstGeom>
        </p:spPr>
      </p:pic>
      <p:pic>
        <p:nvPicPr>
          <p:cNvPr id="27" name="Imagen 26"/>
          <p:cNvPicPr>
            <a:picLocks noChangeAspect="1"/>
          </p:cNvPicPr>
          <p:nvPr/>
        </p:nvPicPr>
        <p:blipFill>
          <a:blip r:embed="rId11"/>
          <a:stretch>
            <a:fillRect/>
          </a:stretch>
        </p:blipFill>
        <p:spPr>
          <a:xfrm>
            <a:off x="85906" y="2380354"/>
            <a:ext cx="319823" cy="360000"/>
          </a:xfrm>
          <a:prstGeom prst="rect">
            <a:avLst/>
          </a:prstGeom>
        </p:spPr>
      </p:pic>
      <p:pic>
        <p:nvPicPr>
          <p:cNvPr id="28" name="Picture 4" descr="Perform ETL work using AWS Glue. | Nerd For Tech"/>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26782" y="2991055"/>
            <a:ext cx="1428750" cy="2000251"/>
          </a:xfrm>
          <a:prstGeom prst="rect">
            <a:avLst/>
          </a:prstGeom>
          <a:noFill/>
          <a:extLst>
            <a:ext uri="{909E8E84-426E-40DD-AFC4-6F175D3DCCD1}">
              <a14:hiddenFill xmlns:a14="http://schemas.microsoft.com/office/drawing/2010/main">
                <a:solidFill>
                  <a:srgbClr val="FFFFFF"/>
                </a:solidFill>
              </a14:hiddenFill>
            </a:ext>
          </a:extLst>
        </p:spPr>
      </p:pic>
      <p:sp>
        <p:nvSpPr>
          <p:cNvPr id="29" name="Rectángulo 28"/>
          <p:cNvSpPr/>
          <p:nvPr/>
        </p:nvSpPr>
        <p:spPr>
          <a:xfrm>
            <a:off x="7501906" y="2398698"/>
            <a:ext cx="4458494" cy="4770537"/>
          </a:xfrm>
          <a:prstGeom prst="rect">
            <a:avLst/>
          </a:prstGeom>
        </p:spPr>
        <p:txBody>
          <a:bodyPr wrap="square">
            <a:spAutoFit/>
          </a:bodyPr>
          <a:lstStyle/>
          <a:p>
            <a:r>
              <a:rPr lang="en-US" sz="1200" b="1" dirty="0" smtClean="0">
                <a:solidFill>
                  <a:srgbClr val="16191F"/>
                </a:solidFill>
                <a:latin typeface="Bookman Old Style" panose="02050604050505020204" pitchFamily="18" charset="0"/>
              </a:rPr>
              <a:t>       </a:t>
            </a:r>
            <a:r>
              <a:rPr lang="en-US" sz="1400" b="1" u="sng" dirty="0" smtClean="0">
                <a:solidFill>
                  <a:srgbClr val="16191F"/>
                </a:solidFill>
                <a:latin typeface="Bookman Old Style" panose="02050604050505020204" pitchFamily="18" charset="0"/>
              </a:rPr>
              <a:t>Classifiers</a:t>
            </a:r>
          </a:p>
          <a:p>
            <a:endParaRPr lang="en-US" sz="1200" b="1" u="sng" dirty="0" smtClean="0">
              <a:solidFill>
                <a:srgbClr val="16191F"/>
              </a:solidFill>
              <a:latin typeface="Bookman Old Style" panose="02050604050505020204" pitchFamily="18" charset="0"/>
            </a:endParaRPr>
          </a:p>
          <a:p>
            <a:r>
              <a:rPr lang="en-US" sz="1200" dirty="0">
                <a:latin typeface="Bookman Old Style" panose="02050604050505020204" pitchFamily="18" charset="0"/>
              </a:rPr>
              <a:t>In the AWS Glue crawler, a classifier recognizes the format of the data and generates the schema. AWS Glue comes with set of built-in classifiers, but you can also create custom classifiers.</a:t>
            </a:r>
          </a:p>
          <a:p>
            <a:r>
              <a:rPr lang="en-US" sz="1200" dirty="0">
                <a:latin typeface="Bookman Old Style" panose="02050604050505020204" pitchFamily="18" charset="0"/>
              </a:rPr>
              <a:t>The built-in classifiers for various formats include JavaScript Object Notation (JSON), comma-separated values (CSV), web logs, and many database systems</a:t>
            </a:r>
            <a:r>
              <a:rPr lang="en-US" sz="1200" dirty="0" smtClean="0">
                <a:latin typeface="Bookman Old Style" panose="02050604050505020204" pitchFamily="18" charset="0"/>
              </a:rPr>
              <a:t>.</a:t>
            </a:r>
          </a:p>
          <a:p>
            <a:r>
              <a:rPr lang="en-US" sz="1200" dirty="0" smtClean="0">
                <a:latin typeface="Bookman Old Style" panose="02050604050505020204" pitchFamily="18" charset="0"/>
              </a:rPr>
              <a:t>There are many built-</a:t>
            </a:r>
            <a:r>
              <a:rPr lang="en-US" sz="1200" dirty="0" err="1" smtClean="0">
                <a:latin typeface="Bookman Old Style" panose="02050604050505020204" pitchFamily="18" charset="0"/>
              </a:rPr>
              <a:t>int</a:t>
            </a:r>
            <a:r>
              <a:rPr lang="en-US" sz="1200" dirty="0" smtClean="0">
                <a:latin typeface="Bookman Old Style" panose="02050604050505020204" pitchFamily="18" charset="0"/>
              </a:rPr>
              <a:t> classifiers types : </a:t>
            </a:r>
            <a:r>
              <a:rPr lang="en-US" sz="1200" dirty="0" err="1" smtClean="0">
                <a:latin typeface="Bookman Old Style" panose="02050604050505020204" pitchFamily="18" charset="0"/>
              </a:rPr>
              <a:t>Apche</a:t>
            </a:r>
            <a:r>
              <a:rPr lang="en-US" sz="1200" dirty="0" smtClean="0">
                <a:latin typeface="Bookman Old Style" panose="02050604050505020204" pitchFamily="18" charset="0"/>
              </a:rPr>
              <a:t> </a:t>
            </a:r>
            <a:r>
              <a:rPr lang="en-US" sz="1200" dirty="0" err="1" smtClean="0">
                <a:latin typeface="Bookman Old Style" panose="02050604050505020204" pitchFamily="18" charset="0"/>
              </a:rPr>
              <a:t>ORC,Apache</a:t>
            </a:r>
            <a:r>
              <a:rPr lang="en-US" sz="1200" dirty="0" smtClean="0">
                <a:latin typeface="Bookman Old Style" panose="02050604050505020204" pitchFamily="18" charset="0"/>
              </a:rPr>
              <a:t> Parquet,  Apache Avro, JSON, XML, CSV, Oracle, Redshift etc…</a:t>
            </a:r>
          </a:p>
          <a:p>
            <a:endParaRPr lang="en-US" sz="1200" dirty="0" smtClean="0">
              <a:latin typeface="Bookman Old Style" panose="02050604050505020204" pitchFamily="18" charset="0"/>
            </a:endParaRPr>
          </a:p>
          <a:p>
            <a:endParaRPr lang="en-US" sz="1200" dirty="0">
              <a:latin typeface="Bookman Old Style" panose="02050604050505020204" pitchFamily="18" charset="0"/>
            </a:endParaRPr>
          </a:p>
          <a:p>
            <a:r>
              <a:rPr lang="en-US" sz="1200" b="1" dirty="0" smtClean="0">
                <a:latin typeface="Bookman Old Style" panose="02050604050505020204" pitchFamily="18" charset="0"/>
              </a:rPr>
              <a:t>      </a:t>
            </a:r>
            <a:r>
              <a:rPr lang="en-US" sz="1400" b="1" u="sng" dirty="0" smtClean="0">
                <a:latin typeface="Bookman Old Style" panose="02050604050505020204" pitchFamily="18" charset="0"/>
              </a:rPr>
              <a:t>AWS </a:t>
            </a:r>
            <a:r>
              <a:rPr lang="en-US" sz="1400" b="1" u="sng" dirty="0">
                <a:latin typeface="Bookman Old Style" panose="02050604050505020204" pitchFamily="18" charset="0"/>
              </a:rPr>
              <a:t>Glue Schema Registry</a:t>
            </a:r>
            <a:r>
              <a:rPr lang="en-US" sz="1200" u="sng" dirty="0">
                <a:latin typeface="Bookman Old Style" panose="02050604050505020204" pitchFamily="18" charset="0"/>
              </a:rPr>
              <a:t> </a:t>
            </a:r>
            <a:endParaRPr lang="en-US" sz="1200" u="sng" dirty="0" smtClean="0">
              <a:latin typeface="Bookman Old Style" panose="02050604050505020204" pitchFamily="18" charset="0"/>
            </a:endParaRPr>
          </a:p>
          <a:p>
            <a:endParaRPr lang="en-US" sz="1200" u="sng" dirty="0" smtClean="0">
              <a:latin typeface="Bookman Old Style" panose="02050604050505020204" pitchFamily="18" charset="0"/>
            </a:endParaRPr>
          </a:p>
          <a:p>
            <a:r>
              <a:rPr lang="en-US" sz="1200" dirty="0" smtClean="0">
                <a:latin typeface="Bookman Old Style" panose="02050604050505020204" pitchFamily="18" charset="0"/>
              </a:rPr>
              <a:t>Enables </a:t>
            </a:r>
            <a:r>
              <a:rPr lang="en-US" sz="1200" dirty="0">
                <a:latin typeface="Bookman Old Style" panose="02050604050505020204" pitchFamily="18" charset="0"/>
              </a:rPr>
              <a:t>disparate systems to share a schema for serialization and deserialization. For example, assume that you have a producer and a consumer of data. The producer knows the schema when it publishes the serialized data. The consumer uses the Schema Registry </a:t>
            </a:r>
            <a:r>
              <a:rPr lang="en-US" sz="1200" dirty="0" err="1">
                <a:latin typeface="Bookman Old Style" panose="02050604050505020204" pitchFamily="18" charset="0"/>
              </a:rPr>
              <a:t>deserializer</a:t>
            </a:r>
            <a:r>
              <a:rPr lang="en-US" sz="1200" dirty="0">
                <a:latin typeface="Bookman Old Style" panose="02050604050505020204" pitchFamily="18" charset="0"/>
              </a:rPr>
              <a:t> library that parses the schema version ID from the record payload.</a:t>
            </a:r>
            <a:r>
              <a:rPr lang="en-US" sz="1200" dirty="0" smtClean="0">
                <a:latin typeface="Bookman Old Style" panose="02050604050505020204" pitchFamily="18" charset="0"/>
              </a:rPr>
              <a:t> </a:t>
            </a:r>
            <a:endParaRPr lang="en-US" sz="1200" dirty="0">
              <a:latin typeface="Bookman Old Style" panose="02050604050505020204" pitchFamily="18" charset="0"/>
            </a:endParaRPr>
          </a:p>
          <a:p>
            <a:endParaRPr lang="en-US" sz="1200" dirty="0">
              <a:solidFill>
                <a:srgbClr val="16191F"/>
              </a:solidFill>
              <a:latin typeface="Bookman Old Style" panose="02050604050505020204" pitchFamily="18" charset="0"/>
            </a:endParaRPr>
          </a:p>
          <a:p>
            <a:r>
              <a:rPr lang="en-US" sz="1200" b="1" dirty="0" smtClean="0">
                <a:solidFill>
                  <a:srgbClr val="16191F"/>
                </a:solidFill>
                <a:latin typeface="Bookman Old Style" panose="02050604050505020204" pitchFamily="18" charset="0"/>
              </a:rPr>
              <a:t>       </a:t>
            </a:r>
            <a:endParaRPr lang="es-ES" sz="1200" dirty="0">
              <a:latin typeface="Bookman Old Style" panose="02050604050505020204" pitchFamily="18" charset="0"/>
            </a:endParaRPr>
          </a:p>
        </p:txBody>
      </p:sp>
      <p:pic>
        <p:nvPicPr>
          <p:cNvPr id="30" name="Imagen 29"/>
          <p:cNvPicPr>
            <a:picLocks noChangeAspect="1"/>
          </p:cNvPicPr>
          <p:nvPr/>
        </p:nvPicPr>
        <p:blipFill>
          <a:blip r:embed="rId13"/>
          <a:stretch>
            <a:fillRect/>
          </a:stretch>
        </p:blipFill>
        <p:spPr>
          <a:xfrm>
            <a:off x="7518270" y="4894072"/>
            <a:ext cx="391285" cy="360000"/>
          </a:xfrm>
          <a:prstGeom prst="rect">
            <a:avLst/>
          </a:prstGeom>
        </p:spPr>
      </p:pic>
      <p:pic>
        <p:nvPicPr>
          <p:cNvPr id="31" name="Imagen 30"/>
          <p:cNvPicPr>
            <a:picLocks noChangeAspect="1"/>
          </p:cNvPicPr>
          <p:nvPr/>
        </p:nvPicPr>
        <p:blipFill>
          <a:blip r:embed="rId14"/>
          <a:stretch>
            <a:fillRect/>
          </a:stretch>
        </p:blipFill>
        <p:spPr>
          <a:xfrm>
            <a:off x="7620715" y="2441712"/>
            <a:ext cx="299832" cy="360000"/>
          </a:xfrm>
          <a:prstGeom prst="rect">
            <a:avLst/>
          </a:prstGeom>
        </p:spPr>
      </p:pic>
      <p:sp>
        <p:nvSpPr>
          <p:cNvPr id="2" name="CuadroTexto 1"/>
          <p:cNvSpPr txBox="1"/>
          <p:nvPr/>
        </p:nvSpPr>
        <p:spPr>
          <a:xfrm>
            <a:off x="5573120" y="4781684"/>
            <a:ext cx="1136073" cy="584775"/>
          </a:xfrm>
          <a:prstGeom prst="rect">
            <a:avLst/>
          </a:prstGeom>
          <a:noFill/>
        </p:spPr>
        <p:txBody>
          <a:bodyPr wrap="square" rtlCol="0">
            <a:spAutoFit/>
          </a:bodyPr>
          <a:lstStyle/>
          <a:p>
            <a:pPr algn="ctr"/>
            <a:r>
              <a:rPr lang="es-ES" sz="1600" b="1" dirty="0" smtClean="0">
                <a:latin typeface="Corbel Light" panose="020B0303020204020204" pitchFamily="34" charset="0"/>
                <a:cs typeface="Calibri" panose="020F0502020204030204" pitchFamily="34" charset="0"/>
              </a:rPr>
              <a:t>Data </a:t>
            </a:r>
            <a:r>
              <a:rPr lang="es-ES" sz="1600" b="1" dirty="0" err="1" smtClean="0">
                <a:latin typeface="Corbel Light" panose="020B0303020204020204" pitchFamily="34" charset="0"/>
                <a:cs typeface="Calibri" panose="020F0502020204030204" pitchFamily="34" charset="0"/>
              </a:rPr>
              <a:t>Catalog</a:t>
            </a:r>
            <a:endParaRPr lang="es-ES" sz="1600" b="1" dirty="0">
              <a:latin typeface="Corbel Light" panose="020B0303020204020204" pitchFamily="34" charset="0"/>
              <a:cs typeface="Calibri" panose="020F0502020204030204" pitchFamily="34" charset="0"/>
            </a:endParaRPr>
          </a:p>
        </p:txBody>
      </p:sp>
    </p:spTree>
    <p:extLst>
      <p:ext uri="{BB962C8B-B14F-4D97-AF65-F5344CB8AC3E}">
        <p14:creationId xmlns:p14="http://schemas.microsoft.com/office/powerpoint/2010/main" val="1294048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0777" name="Diapositiva de think-cell" r:id="rId7" imgW="384" imgH="384" progId="TCLayout.ActiveDocument.1">
                  <p:embed/>
                </p:oleObj>
              </mc:Choice>
              <mc:Fallback>
                <p:oleObj name="Diapositiva de think-cell" r:id="rId7" imgW="384" imgH="384" progId="TCLayout.ActiveDocument.1">
                  <p:embed/>
                  <p:pic>
                    <p:nvPicPr>
                      <p:cNvPr id="14" name="Objeto 1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78981" y="909140"/>
            <a:ext cx="11519451" cy="286214"/>
          </a:xfrm>
        </p:spPr>
        <p:txBody>
          <a:bodyPr vert="horz" lIns="0" tIns="0" rIns="0" bIns="0" rtlCol="0" anchor="t">
            <a:noAutofit/>
          </a:bodyPr>
          <a:lstStyle/>
          <a:p>
            <a:r>
              <a:rPr lang="en-US" sz="1800" dirty="0" smtClean="0">
                <a:latin typeface="Bookman Old Style" panose="02050604050505020204" pitchFamily="18" charset="0"/>
              </a:rPr>
              <a:t>AWS Glue ETL overview</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Catalog</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3" name="LUWZs5Icz14"/>
          <p:cNvPicPr>
            <a:picLocks noRot="1" noChangeAspect="1"/>
          </p:cNvPicPr>
          <p:nvPr>
            <a:videoFile r:link="rId5"/>
          </p:nvPr>
        </p:nvPicPr>
        <p:blipFill>
          <a:blip r:embed="rId11"/>
          <a:stretch>
            <a:fillRect/>
          </a:stretch>
        </p:blipFill>
        <p:spPr>
          <a:xfrm>
            <a:off x="159794" y="1385455"/>
            <a:ext cx="11681224" cy="5052290"/>
          </a:xfrm>
          <a:prstGeom prst="rect">
            <a:avLst/>
          </a:prstGeom>
        </p:spPr>
      </p:pic>
    </p:spTree>
    <p:extLst>
      <p:ext uri="{BB962C8B-B14F-4D97-AF65-F5344CB8AC3E}">
        <p14:creationId xmlns:p14="http://schemas.microsoft.com/office/powerpoint/2010/main" val="3195541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319"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59794" y="775150"/>
            <a:ext cx="11519451" cy="379395"/>
          </a:xfrm>
        </p:spPr>
        <p:txBody>
          <a:bodyPr vert="horz" lIns="0" tIns="0" rIns="0" bIns="0" rtlCol="0" anchor="t">
            <a:noAutofit/>
          </a:bodyPr>
          <a:lstStyle/>
          <a:p>
            <a:r>
              <a:rPr lang="en-US" sz="1800" dirty="0" smtClean="0">
                <a:latin typeface="Bookman Old Style" panose="02050604050505020204" pitchFamily="18" charset="0"/>
              </a:rPr>
              <a:t>Creation ETL Jobs with AWS Glue</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2" name="Rectángulo 1"/>
          <p:cNvSpPr/>
          <p:nvPr/>
        </p:nvSpPr>
        <p:spPr>
          <a:xfrm>
            <a:off x="7494181" y="1609013"/>
            <a:ext cx="4697819" cy="4154984"/>
          </a:xfrm>
          <a:prstGeom prst="rect">
            <a:avLst/>
          </a:prstGeom>
        </p:spPr>
        <p:txBody>
          <a:bodyPr wrap="square">
            <a:spAutoFit/>
          </a:bodyPr>
          <a:lstStyle/>
          <a:p>
            <a:r>
              <a:rPr lang="en-US" sz="1200" dirty="0">
                <a:solidFill>
                  <a:srgbClr val="16191F"/>
                </a:solidFill>
              </a:rPr>
              <a:t>A crawler runs any custom </a:t>
            </a:r>
            <a:r>
              <a:rPr lang="en-US" sz="1200" i="1" dirty="0">
                <a:solidFill>
                  <a:srgbClr val="16191F"/>
                </a:solidFill>
              </a:rPr>
              <a:t>classifiers</a:t>
            </a:r>
            <a:r>
              <a:rPr lang="en-US" sz="1200" dirty="0">
                <a:solidFill>
                  <a:srgbClr val="16191F"/>
                </a:solidFill>
              </a:rPr>
              <a:t> that you choose to infer the format and schema of your data. You provide the code for custom classifiers, and they run in the order that you specify</a:t>
            </a:r>
            <a:r>
              <a:rPr lang="en-US" sz="1200" dirty="0" smtClean="0">
                <a:solidFill>
                  <a:srgbClr val="16191F"/>
                </a:solidFill>
              </a:rPr>
              <a:t>.</a:t>
            </a:r>
          </a:p>
          <a:p>
            <a:endParaRPr lang="en-US" sz="1200" dirty="0">
              <a:solidFill>
                <a:srgbClr val="16191F"/>
              </a:solidFill>
            </a:endParaRPr>
          </a:p>
          <a:p>
            <a:r>
              <a:rPr lang="en-US" sz="1200" dirty="0">
                <a:solidFill>
                  <a:srgbClr val="16191F"/>
                </a:solidFill>
              </a:rPr>
              <a:t>The first custom classifier to successfully recognize the structure of your data is used to create a schema. Custom classifiers lower in the list are skipped</a:t>
            </a:r>
            <a:r>
              <a:rPr lang="en-US" sz="1200" dirty="0" smtClean="0">
                <a:solidFill>
                  <a:srgbClr val="16191F"/>
                </a:solidFill>
              </a:rPr>
              <a:t>.</a:t>
            </a:r>
          </a:p>
          <a:p>
            <a:endParaRPr lang="en-US" sz="1200" dirty="0">
              <a:solidFill>
                <a:srgbClr val="16191F"/>
              </a:solidFill>
            </a:endParaRPr>
          </a:p>
          <a:p>
            <a:r>
              <a:rPr lang="en-US" sz="1200" dirty="0" smtClean="0">
                <a:solidFill>
                  <a:srgbClr val="16191F"/>
                </a:solidFill>
              </a:rPr>
              <a:t>If </a:t>
            </a:r>
            <a:r>
              <a:rPr lang="en-US" sz="1200" dirty="0">
                <a:solidFill>
                  <a:srgbClr val="16191F"/>
                </a:solidFill>
              </a:rPr>
              <a:t>no custom classifier matches your data's schema, built-in classifiers try to recognize your data's schema. An example of a built-in classifier is one that recognizes JSON</a:t>
            </a:r>
            <a:r>
              <a:rPr lang="en-US" sz="1200" dirty="0" smtClean="0">
                <a:solidFill>
                  <a:srgbClr val="16191F"/>
                </a:solidFill>
              </a:rPr>
              <a:t>.</a:t>
            </a:r>
          </a:p>
          <a:p>
            <a:endParaRPr lang="en-US" sz="1200" dirty="0">
              <a:solidFill>
                <a:srgbClr val="16191F"/>
              </a:solidFill>
            </a:endParaRPr>
          </a:p>
          <a:p>
            <a:r>
              <a:rPr lang="en-US" sz="1200" dirty="0" smtClean="0">
                <a:solidFill>
                  <a:srgbClr val="16191F"/>
                </a:solidFill>
              </a:rPr>
              <a:t>The </a:t>
            </a:r>
            <a:r>
              <a:rPr lang="en-US" sz="1200" dirty="0">
                <a:solidFill>
                  <a:srgbClr val="16191F"/>
                </a:solidFill>
              </a:rPr>
              <a:t>crawler connects to the data store. Some data stores require connection properties for crawler </a:t>
            </a:r>
            <a:r>
              <a:rPr lang="en-US" sz="1200" dirty="0" smtClean="0">
                <a:solidFill>
                  <a:srgbClr val="16191F"/>
                </a:solidFill>
              </a:rPr>
              <a:t>access</a:t>
            </a:r>
          </a:p>
          <a:p>
            <a:r>
              <a:rPr lang="en-US" sz="1200" dirty="0" smtClean="0">
                <a:solidFill>
                  <a:srgbClr val="16191F"/>
                </a:solidFill>
              </a:rPr>
              <a:t>.</a:t>
            </a:r>
            <a:endParaRPr lang="en-US" sz="1200" dirty="0">
              <a:solidFill>
                <a:srgbClr val="16191F"/>
              </a:solidFill>
            </a:endParaRPr>
          </a:p>
          <a:p>
            <a:r>
              <a:rPr lang="en-US" sz="1200" dirty="0">
                <a:solidFill>
                  <a:srgbClr val="16191F"/>
                </a:solidFill>
              </a:rPr>
              <a:t>The inferred schema is created for your data</a:t>
            </a:r>
            <a:r>
              <a:rPr lang="en-US" sz="1200" dirty="0" smtClean="0">
                <a:solidFill>
                  <a:srgbClr val="16191F"/>
                </a:solidFill>
              </a:rPr>
              <a:t>.</a:t>
            </a:r>
          </a:p>
          <a:p>
            <a:endParaRPr lang="en-US" sz="1200" dirty="0">
              <a:solidFill>
                <a:srgbClr val="16191F"/>
              </a:solidFill>
            </a:endParaRPr>
          </a:p>
          <a:p>
            <a:r>
              <a:rPr lang="en-US" sz="1200" dirty="0">
                <a:solidFill>
                  <a:srgbClr val="16191F"/>
                </a:solidFill>
              </a:rPr>
              <a:t>The crawler writes metadata to the Data Catalog. A table definition contains metadata about the data in your data store. The table is written to a database, which is a container of tables in the Data Catalog. Attributes of a table include classification, which is a label created by the classifier that inferred the table schema.</a:t>
            </a:r>
            <a:endParaRPr lang="en-US" sz="1200" b="0" i="0" u="none" strike="noStrike" dirty="0">
              <a:solidFill>
                <a:srgbClr val="16191F"/>
              </a:solidFill>
              <a:effectLst/>
            </a:endParaRPr>
          </a:p>
        </p:txBody>
      </p:sp>
      <p:pic>
        <p:nvPicPr>
          <p:cNvPr id="139266" name="Picture 2" descr="&#10;      Flujo de trabajo que describe cómo crear un flujo de trabajo conAWS Glueen 6 pasos básicos.&#10;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981" y="1364249"/>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ETL</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
        <p:nvSpPr>
          <p:cNvPr id="15" name="Estrella de 6 puntas 14"/>
          <p:cNvSpPr>
            <a:spLocks noChangeAspect="1"/>
          </p:cNvSpPr>
          <p:nvPr/>
        </p:nvSpPr>
        <p:spPr>
          <a:xfrm>
            <a:off x="7287396" y="1628118"/>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1</a:t>
            </a:r>
            <a:endParaRPr lang="es-ES" sz="1400" dirty="0">
              <a:solidFill>
                <a:schemeClr val="tx1"/>
              </a:solidFill>
              <a:latin typeface="Bookman Old Style" panose="02050604050505020204" pitchFamily="18" charset="0"/>
            </a:endParaRPr>
          </a:p>
        </p:txBody>
      </p:sp>
      <p:sp>
        <p:nvSpPr>
          <p:cNvPr id="16" name="Estrella de 6 puntas 15"/>
          <p:cNvSpPr>
            <a:spLocks noChangeAspect="1"/>
          </p:cNvSpPr>
          <p:nvPr/>
        </p:nvSpPr>
        <p:spPr>
          <a:xfrm>
            <a:off x="7287396" y="2372426"/>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2</a:t>
            </a:r>
          </a:p>
        </p:txBody>
      </p:sp>
      <p:sp>
        <p:nvSpPr>
          <p:cNvPr id="17" name="Estrella de 6 puntas 16"/>
          <p:cNvSpPr>
            <a:spLocks noChangeAspect="1"/>
          </p:cNvSpPr>
          <p:nvPr/>
        </p:nvSpPr>
        <p:spPr>
          <a:xfrm>
            <a:off x="7309491" y="3086218"/>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3</a:t>
            </a:r>
            <a:endParaRPr lang="es-ES" sz="1400" dirty="0">
              <a:solidFill>
                <a:schemeClr val="tx1"/>
              </a:solidFill>
              <a:latin typeface="Bookman Old Style" panose="02050604050505020204" pitchFamily="18" charset="0"/>
            </a:endParaRPr>
          </a:p>
        </p:txBody>
      </p:sp>
      <p:sp>
        <p:nvSpPr>
          <p:cNvPr id="18" name="Estrella de 6 puntas 17"/>
          <p:cNvSpPr>
            <a:spLocks noChangeAspect="1"/>
          </p:cNvSpPr>
          <p:nvPr/>
        </p:nvSpPr>
        <p:spPr>
          <a:xfrm>
            <a:off x="7300695" y="3855376"/>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4</a:t>
            </a:r>
          </a:p>
        </p:txBody>
      </p:sp>
      <p:sp>
        <p:nvSpPr>
          <p:cNvPr id="19" name="Estrella de 6 puntas 18"/>
          <p:cNvSpPr>
            <a:spLocks noChangeAspect="1"/>
          </p:cNvSpPr>
          <p:nvPr/>
        </p:nvSpPr>
        <p:spPr>
          <a:xfrm>
            <a:off x="7309490" y="4365062"/>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latin typeface="Bookman Old Style" panose="02050604050505020204" pitchFamily="18" charset="0"/>
              </a:rPr>
              <a:t>5</a:t>
            </a:r>
            <a:endParaRPr lang="es-ES" sz="1400" dirty="0">
              <a:solidFill>
                <a:schemeClr val="tx1"/>
              </a:solidFill>
              <a:latin typeface="Bookman Old Style" panose="02050604050505020204" pitchFamily="18" charset="0"/>
            </a:endParaRPr>
          </a:p>
        </p:txBody>
      </p:sp>
      <p:sp>
        <p:nvSpPr>
          <p:cNvPr id="20" name="Estrella de 6 puntas 19"/>
          <p:cNvSpPr>
            <a:spLocks noChangeAspect="1"/>
          </p:cNvSpPr>
          <p:nvPr/>
        </p:nvSpPr>
        <p:spPr>
          <a:xfrm>
            <a:off x="7318558" y="4758270"/>
            <a:ext cx="260983" cy="252000"/>
          </a:xfrm>
          <a:prstGeom prst="star6">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Bookman Old Style" panose="02050604050505020204" pitchFamily="18" charset="0"/>
              </a:rPr>
              <a:t>6</a:t>
            </a:r>
          </a:p>
        </p:txBody>
      </p:sp>
    </p:spTree>
    <p:extLst>
      <p:ext uri="{BB962C8B-B14F-4D97-AF65-F5344CB8AC3E}">
        <p14:creationId xmlns:p14="http://schemas.microsoft.com/office/powerpoint/2010/main" val="3246366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8509" name="Diapositiva de think-cell" r:id="rId7" imgW="384" imgH="384" progId="TCLayout.ActiveDocument.1">
                  <p:embed/>
                </p:oleObj>
              </mc:Choice>
              <mc:Fallback>
                <p:oleObj name="Diapositiva de think-cell" r:id="rId7" imgW="384" imgH="384" progId="TCLayout.ActiveDocument.1">
                  <p:embed/>
                  <p:pic>
                    <p:nvPicPr>
                      <p:cNvPr id="14" name="Objeto 1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59794" y="775150"/>
            <a:ext cx="11519451" cy="379395"/>
          </a:xfrm>
        </p:spPr>
        <p:txBody>
          <a:bodyPr vert="horz" lIns="0" tIns="0" rIns="0" bIns="0" rtlCol="0" anchor="t">
            <a:noAutofit/>
          </a:bodyPr>
          <a:lstStyle/>
          <a:p>
            <a:r>
              <a:rPr lang="en-US" sz="1800" dirty="0" smtClean="0">
                <a:latin typeface="Bookman Old Style" panose="02050604050505020204" pitchFamily="18" charset="0"/>
              </a:rPr>
              <a:t>AWS GLUE STUDIO Overview</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ETL</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2" name="NuGqN3Aj07M"/>
          <p:cNvPicPr>
            <a:picLocks noRot="1" noChangeAspect="1"/>
          </p:cNvPicPr>
          <p:nvPr>
            <a:videoFile r:link="rId5"/>
          </p:nvPr>
        </p:nvPicPr>
        <p:blipFill>
          <a:blip r:embed="rId11"/>
          <a:stretch>
            <a:fillRect/>
          </a:stretch>
        </p:blipFill>
        <p:spPr>
          <a:xfrm>
            <a:off x="259307" y="1313829"/>
            <a:ext cx="11600597" cy="4718481"/>
          </a:xfrm>
          <a:prstGeom prst="rect">
            <a:avLst/>
          </a:prstGeom>
        </p:spPr>
      </p:pic>
    </p:spTree>
    <p:extLst>
      <p:ext uri="{BB962C8B-B14F-4D97-AF65-F5344CB8AC3E}">
        <p14:creationId xmlns:p14="http://schemas.microsoft.com/office/powerpoint/2010/main" val="1893587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426"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41003" y="799417"/>
            <a:ext cx="11519451" cy="919343"/>
          </a:xfrm>
        </p:spPr>
        <p:txBody>
          <a:bodyPr vert="horz" lIns="0" tIns="0" rIns="0" bIns="0" rtlCol="0" anchor="t">
            <a:noAutofit/>
          </a:bodyPr>
          <a:lstStyle/>
          <a:p>
            <a:r>
              <a:rPr lang="en-US" sz="1800" dirty="0" smtClean="0">
                <a:latin typeface="Bookman Old Style" panose="02050604050505020204" pitchFamily="18" charset="0"/>
              </a:rPr>
              <a:t>AWS Glue Studio : functionalities</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2" name="Rectángulo 1"/>
          <p:cNvSpPr/>
          <p:nvPr/>
        </p:nvSpPr>
        <p:spPr>
          <a:xfrm>
            <a:off x="7494181" y="870956"/>
            <a:ext cx="4697819" cy="5816977"/>
          </a:xfrm>
          <a:prstGeom prst="rect">
            <a:avLst/>
          </a:prstGeom>
        </p:spPr>
        <p:txBody>
          <a:bodyPr wrap="square">
            <a:spAutoFit/>
          </a:bodyPr>
          <a:lstStyle/>
          <a:p>
            <a:r>
              <a:rPr lang="en-US" sz="1200" b="1" dirty="0">
                <a:latin typeface="Bookman Old Style" panose="02050604050505020204" pitchFamily="18" charset="0"/>
              </a:rPr>
              <a:t>Visual job </a:t>
            </a:r>
            <a:r>
              <a:rPr lang="en-US" sz="1200" b="1" dirty="0" smtClean="0">
                <a:latin typeface="Bookman Old Style" panose="02050604050505020204" pitchFamily="18" charset="0"/>
              </a:rPr>
              <a:t>editor with the next actions</a:t>
            </a:r>
            <a:endParaRPr lang="en-US" sz="1200" b="1" dirty="0">
              <a:latin typeface="Bookman Old Style" panose="02050604050505020204" pitchFamily="18" charset="0"/>
            </a:endParaRPr>
          </a:p>
          <a:p>
            <a:pPr marL="171450" indent="-171450">
              <a:buFont typeface="Arial" panose="020B0604020202020204" pitchFamily="34" charset="0"/>
              <a:buChar char="•"/>
            </a:pPr>
            <a:r>
              <a:rPr lang="en-US" sz="1200" dirty="0" smtClean="0">
                <a:latin typeface="Bookman Old Style" panose="02050604050505020204" pitchFamily="18" charset="0"/>
              </a:rPr>
              <a:t>Add </a:t>
            </a:r>
            <a:r>
              <a:rPr lang="en-US" sz="1200" dirty="0">
                <a:latin typeface="Bookman Old Style" panose="02050604050505020204" pitchFamily="18" charset="0"/>
              </a:rPr>
              <a:t>additional nodes to the job to implement:</a:t>
            </a:r>
          </a:p>
          <a:p>
            <a:pPr marL="171450" indent="-171450">
              <a:buFont typeface="Arial" panose="020B0604020202020204" pitchFamily="34" charset="0"/>
              <a:buChar char="•"/>
            </a:pPr>
            <a:r>
              <a:rPr lang="en-US" sz="1200" dirty="0">
                <a:latin typeface="Bookman Old Style" panose="02050604050505020204" pitchFamily="18" charset="0"/>
              </a:rPr>
              <a:t>Multiple data sources.</a:t>
            </a:r>
          </a:p>
          <a:p>
            <a:pPr marL="171450" indent="-171450">
              <a:buFont typeface="Arial" panose="020B0604020202020204" pitchFamily="34" charset="0"/>
              <a:buChar char="•"/>
            </a:pPr>
            <a:r>
              <a:rPr lang="en-US" sz="1200" dirty="0">
                <a:latin typeface="Bookman Old Style" panose="02050604050505020204" pitchFamily="18" charset="0"/>
              </a:rPr>
              <a:t>Multiple data targets.</a:t>
            </a:r>
          </a:p>
          <a:p>
            <a:endParaRPr lang="en-US" sz="1200" dirty="0" smtClean="0">
              <a:latin typeface="Bookman Old Style" panose="02050604050505020204" pitchFamily="18" charset="0"/>
            </a:endParaRPr>
          </a:p>
          <a:p>
            <a:r>
              <a:rPr lang="en-US" sz="1200" dirty="0" smtClean="0">
                <a:latin typeface="Bookman Old Style" panose="02050604050505020204" pitchFamily="18" charset="0"/>
              </a:rPr>
              <a:t>Transforms:</a:t>
            </a:r>
          </a:p>
          <a:p>
            <a:pPr marL="171450" indent="-171450">
              <a:buFont typeface="Arial" panose="020B0604020202020204" pitchFamily="34" charset="0"/>
              <a:buChar char="•"/>
            </a:pPr>
            <a:r>
              <a:rPr lang="en-US" sz="1200" dirty="0" smtClean="0">
                <a:latin typeface="Bookman Old Style" panose="02050604050505020204" pitchFamily="18" charset="0"/>
              </a:rPr>
              <a:t>Join </a:t>
            </a:r>
            <a:r>
              <a:rPr lang="en-US" sz="1200" dirty="0">
                <a:latin typeface="Bookman Old Style" panose="02050604050505020204" pitchFamily="18" charset="0"/>
              </a:rPr>
              <a:t>data </a:t>
            </a:r>
            <a:r>
              <a:rPr lang="en-US" sz="1200" dirty="0" err="1" smtClean="0">
                <a:latin typeface="Bookman Old Style" panose="02050604050505020204" pitchFamily="18" charset="0"/>
              </a:rPr>
              <a:t>sources.Select</a:t>
            </a:r>
            <a:r>
              <a:rPr lang="en-US" sz="1200" dirty="0" smtClean="0">
                <a:latin typeface="Bookman Old Style" panose="02050604050505020204" pitchFamily="18" charset="0"/>
              </a:rPr>
              <a:t> </a:t>
            </a:r>
            <a:r>
              <a:rPr lang="en-US" sz="1200" dirty="0">
                <a:latin typeface="Bookman Old Style" panose="02050604050505020204" pitchFamily="18" charset="0"/>
              </a:rPr>
              <a:t>specific fields from the data.</a:t>
            </a:r>
          </a:p>
          <a:p>
            <a:r>
              <a:rPr lang="en-US" sz="1200" dirty="0">
                <a:latin typeface="Bookman Old Style" panose="02050604050505020204" pitchFamily="18" charset="0"/>
              </a:rPr>
              <a:t>Drop </a:t>
            </a:r>
            <a:r>
              <a:rPr lang="en-US" sz="1200" dirty="0" err="1" smtClean="0">
                <a:latin typeface="Bookman Old Style" panose="02050604050505020204" pitchFamily="18" charset="0"/>
              </a:rPr>
              <a:t>fields.Rename</a:t>
            </a:r>
            <a:r>
              <a:rPr lang="en-US" sz="1200" dirty="0" smtClean="0">
                <a:latin typeface="Bookman Old Style" panose="02050604050505020204" pitchFamily="18" charset="0"/>
              </a:rPr>
              <a:t> fields. Change </a:t>
            </a:r>
            <a:r>
              <a:rPr lang="en-US" sz="1200" dirty="0">
                <a:latin typeface="Bookman Old Style" panose="02050604050505020204" pitchFamily="18" charset="0"/>
              </a:rPr>
              <a:t>the data type of fields.</a:t>
            </a:r>
          </a:p>
          <a:p>
            <a:r>
              <a:rPr lang="en-US" sz="1200" dirty="0" smtClean="0">
                <a:latin typeface="Bookman Old Style" panose="02050604050505020204" pitchFamily="18" charset="0"/>
              </a:rPr>
              <a:t>Split </a:t>
            </a:r>
            <a:r>
              <a:rPr lang="en-US" sz="1200" dirty="0">
                <a:latin typeface="Bookman Old Style" panose="02050604050505020204" pitchFamily="18" charset="0"/>
              </a:rPr>
              <a:t>a dataset into two datasets.</a:t>
            </a:r>
          </a:p>
          <a:p>
            <a:r>
              <a:rPr lang="en-US" sz="1200" dirty="0">
                <a:latin typeface="Bookman Old Style" panose="02050604050505020204" pitchFamily="18" charset="0"/>
              </a:rPr>
              <a:t>Find missing values in a dataset and provide the missing value in a separate </a:t>
            </a:r>
            <a:r>
              <a:rPr lang="en-US" sz="1200" dirty="0" err="1" smtClean="0">
                <a:latin typeface="Bookman Old Style" panose="02050604050505020204" pitchFamily="18" charset="0"/>
              </a:rPr>
              <a:t>column.Use</a:t>
            </a:r>
            <a:r>
              <a:rPr lang="en-US" sz="1200" dirty="0" smtClean="0">
                <a:latin typeface="Bookman Old Style" panose="02050604050505020204" pitchFamily="18" charset="0"/>
              </a:rPr>
              <a:t> </a:t>
            </a:r>
            <a:r>
              <a:rPr lang="en-US" sz="1200" dirty="0">
                <a:latin typeface="Bookman Old Style" panose="02050604050505020204" pitchFamily="18" charset="0"/>
              </a:rPr>
              <a:t>SQL to query and transform the </a:t>
            </a:r>
            <a:r>
              <a:rPr lang="en-US" sz="1200" dirty="0" err="1" smtClean="0">
                <a:latin typeface="Bookman Old Style" panose="02050604050505020204" pitchFamily="18" charset="0"/>
              </a:rPr>
              <a:t>data.Use</a:t>
            </a:r>
            <a:r>
              <a:rPr lang="en-US" sz="1200" dirty="0" smtClean="0">
                <a:latin typeface="Bookman Old Style" panose="02050604050505020204" pitchFamily="18" charset="0"/>
              </a:rPr>
              <a:t> </a:t>
            </a:r>
            <a:r>
              <a:rPr lang="en-US" sz="1200" dirty="0">
                <a:latin typeface="Bookman Old Style" panose="02050604050505020204" pitchFamily="18" charset="0"/>
              </a:rPr>
              <a:t>custom code</a:t>
            </a:r>
            <a:r>
              <a:rPr lang="en-US" sz="1200" dirty="0" smtClean="0">
                <a:latin typeface="Bookman Old Style" panose="02050604050505020204" pitchFamily="18" charset="0"/>
              </a:rPr>
              <a:t>.</a:t>
            </a:r>
          </a:p>
          <a:p>
            <a:endParaRPr lang="en-US" sz="1200" dirty="0">
              <a:latin typeface="Bookman Old Style" panose="02050604050505020204" pitchFamily="18" charset="0"/>
            </a:endParaRPr>
          </a:p>
          <a:p>
            <a:r>
              <a:rPr lang="en-US" sz="1200" b="1" dirty="0">
                <a:latin typeface="Bookman Old Style" panose="02050604050505020204" pitchFamily="18" charset="0"/>
              </a:rPr>
              <a:t>Job script code editor</a:t>
            </a:r>
          </a:p>
          <a:p>
            <a:r>
              <a:rPr lang="en-US" sz="1200" dirty="0">
                <a:latin typeface="Bookman Old Style" panose="02050604050505020204" pitchFamily="18" charset="0"/>
              </a:rPr>
              <a:t>AWS Glue Studio also has a script editor for writing or customizing the extract-transform-and-load (ETL) code for your jobs. You can use the visual editor in AWS Glue Studio to quickly design your ETL job and then edit the generated script to write code for the unique components of your job</a:t>
            </a:r>
            <a:r>
              <a:rPr lang="en-US" sz="1200" dirty="0" smtClean="0">
                <a:latin typeface="Bookman Old Style" panose="02050604050505020204" pitchFamily="18" charset="0"/>
              </a:rPr>
              <a:t>. It allows python and Scala Programming Languages</a:t>
            </a:r>
            <a:endParaRPr lang="en-US" sz="1200" dirty="0">
              <a:latin typeface="Bookman Old Style" panose="02050604050505020204" pitchFamily="18" charset="0"/>
            </a:endParaRPr>
          </a:p>
          <a:p>
            <a:endParaRPr lang="en-US" sz="1200" dirty="0">
              <a:latin typeface="Bookman Old Style" panose="02050604050505020204" pitchFamily="18" charset="0"/>
            </a:endParaRPr>
          </a:p>
          <a:p>
            <a:r>
              <a:rPr lang="en-US" sz="1200" b="1" dirty="0">
                <a:latin typeface="Bookman Old Style" panose="02050604050505020204" pitchFamily="18" charset="0"/>
              </a:rPr>
              <a:t>Job performance dashboard</a:t>
            </a:r>
          </a:p>
          <a:p>
            <a:r>
              <a:rPr lang="en-US" sz="1200" dirty="0">
                <a:latin typeface="Bookman Old Style" panose="02050604050505020204" pitchFamily="18" charset="0"/>
              </a:rPr>
              <a:t>AWS Glue Studio provides a comprehensive run dashboard for your ETL </a:t>
            </a:r>
            <a:r>
              <a:rPr lang="en-US" sz="1200" dirty="0" smtClean="0">
                <a:latin typeface="Bookman Old Style" panose="02050604050505020204" pitchFamily="18" charset="0"/>
              </a:rPr>
              <a:t>jobs</a:t>
            </a:r>
          </a:p>
          <a:p>
            <a:endParaRPr lang="en-US" sz="1200" b="1" dirty="0" smtClean="0">
              <a:latin typeface="Bookman Old Style" panose="02050604050505020204" pitchFamily="18" charset="0"/>
            </a:endParaRPr>
          </a:p>
          <a:p>
            <a:r>
              <a:rPr lang="en-US" sz="1200" b="1" dirty="0" smtClean="0">
                <a:latin typeface="Bookman Old Style" panose="02050604050505020204" pitchFamily="18" charset="0"/>
              </a:rPr>
              <a:t>Support </a:t>
            </a:r>
            <a:r>
              <a:rPr lang="en-US" sz="1200" b="1" dirty="0">
                <a:latin typeface="Bookman Old Style" panose="02050604050505020204" pitchFamily="18" charset="0"/>
              </a:rPr>
              <a:t>for dataset partitioning</a:t>
            </a:r>
          </a:p>
          <a:p>
            <a:r>
              <a:rPr lang="en-US" sz="1200" dirty="0">
                <a:latin typeface="Bookman Old Style" panose="02050604050505020204" pitchFamily="18" charset="0"/>
              </a:rPr>
              <a:t>You can use AWS Glue Studio to efficiently process partitioned datasets. You can load, filter, transform, and save your partitioned data by using SQL expressions or user-defined functions–to avoid listing and reading unnecessary data from Amazon S3.</a:t>
            </a:r>
          </a:p>
        </p:txBody>
      </p:sp>
      <p:pic>
        <p:nvPicPr>
          <p:cNvPr id="144388" name="Picture 4" descr="&#10;            La captura de pantalla muestra la página de edición de trabajos deAWSGlue Studio. Se muestra un gráfico de trabajo, con tres nodos de origen, tres nodos de transformación, dos nodos de unión y un nodo de destino de datos. A la derecha del gráfico, el panel de detalles del nodo muestra la ficha Vista previa de datos de un origen de datos S3.&#10;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2" y="1055770"/>
            <a:ext cx="7066430" cy="5040000"/>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Studio</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1808153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2821" name="Diapositiva de think-cell" r:id="rId7" imgW="384" imgH="384" progId="TCLayout.ActiveDocument.1">
                  <p:embed/>
                </p:oleObj>
              </mc:Choice>
              <mc:Fallback>
                <p:oleObj name="Diapositiva de think-cell" r:id="rId7" imgW="384" imgH="384" progId="TCLayout.ActiveDocument.1">
                  <p:embed/>
                  <p:pic>
                    <p:nvPicPr>
                      <p:cNvPr id="14" name="Objeto 1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59794" y="775150"/>
            <a:ext cx="11519451" cy="379395"/>
          </a:xfrm>
        </p:spPr>
        <p:txBody>
          <a:bodyPr vert="horz" lIns="0" tIns="0" rIns="0" bIns="0" rtlCol="0" anchor="t">
            <a:noAutofit/>
          </a:bodyPr>
          <a:lstStyle/>
          <a:p>
            <a:r>
              <a:rPr lang="en-US" sz="1800" dirty="0" smtClean="0">
                <a:latin typeface="Bookman Old Style" panose="02050604050505020204" pitchFamily="18" charset="0"/>
              </a:rPr>
              <a:t>AWS GLUE </a:t>
            </a:r>
            <a:r>
              <a:rPr lang="en-US" sz="1800" dirty="0" err="1" smtClean="0">
                <a:latin typeface="Bookman Old Style" panose="02050604050505020204" pitchFamily="18" charset="0"/>
              </a:rPr>
              <a:t>DataBrew</a:t>
            </a:r>
            <a:r>
              <a:rPr lang="en-US" sz="1800" dirty="0" smtClean="0">
                <a:latin typeface="Bookman Old Style" panose="02050604050505020204" pitchFamily="18" charset="0"/>
              </a:rPr>
              <a:t> Overview</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ETL</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2" name="G8o5ekfbBO4"/>
          <p:cNvPicPr>
            <a:picLocks noRot="1" noChangeAspect="1"/>
          </p:cNvPicPr>
          <p:nvPr>
            <a:videoFile r:link="rId5"/>
          </p:nvPr>
        </p:nvPicPr>
        <p:blipFill>
          <a:blip r:embed="rId11"/>
          <a:stretch>
            <a:fillRect/>
          </a:stretch>
        </p:blipFill>
        <p:spPr>
          <a:xfrm>
            <a:off x="341194" y="1475128"/>
            <a:ext cx="11150221" cy="4707720"/>
          </a:xfrm>
          <a:prstGeom prst="rect">
            <a:avLst/>
          </a:prstGeom>
        </p:spPr>
      </p:pic>
    </p:spTree>
    <p:extLst>
      <p:ext uri="{BB962C8B-B14F-4D97-AF65-F5344CB8AC3E}">
        <p14:creationId xmlns:p14="http://schemas.microsoft.com/office/powerpoint/2010/main" val="2225256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o 11" hidden="1"/>
          <p:cNvGraphicFramePr>
            <a:graphicFrameLocks noChangeAspect="1"/>
          </p:cNvGraphicFramePr>
          <p:nvPr>
            <p:custDataLst>
              <p:tags r:id="rId2"/>
            </p:custDataLst>
            <p:extLst>
              <p:ext uri="{D42A27DB-BD31-4B8C-83A1-F6EECF244321}">
                <p14:modId xmlns:p14="http://schemas.microsoft.com/office/powerpoint/2010/main" val="1081374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09" name="Diapositiva de think-cell" r:id="rId4" imgW="384" imgH="384" progId="TCLayout.ActiveDocument.1">
                  <p:embed/>
                </p:oleObj>
              </mc:Choice>
              <mc:Fallback>
                <p:oleObj name="Diapositiva de think-cell" r:id="rId4" imgW="384" imgH="384" progId="TCLayout.ActiveDocument.1">
                  <p:embed/>
                  <p:pic>
                    <p:nvPicPr>
                      <p:cNvPr id="12" name="Objeto 1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Título 19"/>
          <p:cNvSpPr>
            <a:spLocks noGrp="1"/>
          </p:cNvSpPr>
          <p:nvPr>
            <p:ph type="title"/>
          </p:nvPr>
        </p:nvSpPr>
        <p:spPr/>
        <p:txBody>
          <a:bodyPr/>
          <a:lstStyle/>
          <a:p>
            <a:r>
              <a:rPr lang="es-ES"/>
              <a:t>Índice</a:t>
            </a:r>
          </a:p>
        </p:txBody>
      </p:sp>
      <p:sp>
        <p:nvSpPr>
          <p:cNvPr id="11" name="Marcador de texto 10"/>
          <p:cNvSpPr>
            <a:spLocks noGrp="1"/>
          </p:cNvSpPr>
          <p:nvPr>
            <p:ph type="body" sz="quarter" idx="10"/>
          </p:nvPr>
        </p:nvSpPr>
        <p:spPr/>
        <p:txBody>
          <a:bodyPr/>
          <a:lstStyle/>
          <a:p>
            <a:r>
              <a:rPr lang="en-US" dirty="0">
                <a:latin typeface="Book Antiqua" panose="02040602050305030304" pitchFamily="18" charset="0"/>
              </a:rPr>
              <a:t>01 Introduction AWS Glue</a:t>
            </a:r>
          </a:p>
          <a:p>
            <a:pPr marL="285750" indent="-285750">
              <a:buFont typeface="Arial" panose="020B0604020202020204" pitchFamily="34" charset="0"/>
              <a:buChar char="•"/>
            </a:pPr>
            <a:r>
              <a:rPr lang="en-US" dirty="0">
                <a:latin typeface="Book Antiqua" panose="02040602050305030304" pitchFamily="18" charset="0"/>
              </a:rPr>
              <a:t>What is it?</a:t>
            </a:r>
          </a:p>
          <a:p>
            <a:pPr marL="285750" indent="-285750">
              <a:buFont typeface="Arial" panose="020B0604020202020204" pitchFamily="34" charset="0"/>
              <a:buChar char="•"/>
            </a:pPr>
            <a:r>
              <a:rPr lang="en-US" dirty="0">
                <a:latin typeface="Book Antiqua" panose="02040602050305030304" pitchFamily="18" charset="0"/>
              </a:rPr>
              <a:t>Concepts</a:t>
            </a:r>
          </a:p>
          <a:p>
            <a:pPr marL="285750" indent="-285750">
              <a:buFont typeface="Arial" panose="020B0604020202020204" pitchFamily="34" charset="0"/>
              <a:buChar char="•"/>
            </a:pPr>
            <a:r>
              <a:rPr lang="en-US" dirty="0">
                <a:latin typeface="Book Antiqua" panose="02040602050305030304" pitchFamily="18" charset="0"/>
              </a:rPr>
              <a:t>Applications</a:t>
            </a:r>
          </a:p>
          <a:p>
            <a:pPr marL="285750" indent="-285750">
              <a:buFont typeface="Arial" panose="020B0604020202020204" pitchFamily="34" charset="0"/>
              <a:buChar char="•"/>
            </a:pPr>
            <a:r>
              <a:rPr lang="en-US" dirty="0">
                <a:latin typeface="Book Antiqua" panose="02040602050305030304" pitchFamily="18" charset="0"/>
              </a:rPr>
              <a:t>How is AWS Glue different?</a:t>
            </a:r>
          </a:p>
          <a:p>
            <a:r>
              <a:rPr lang="en-US" dirty="0">
                <a:latin typeface="Book Antiqua" panose="02040602050305030304" pitchFamily="18" charset="0"/>
              </a:rPr>
              <a:t>02. AWS Glue components</a:t>
            </a:r>
          </a:p>
          <a:p>
            <a:pPr marL="285750" indent="-285750">
              <a:buFont typeface="Arial" panose="020B0604020202020204" pitchFamily="34" charset="0"/>
              <a:buChar char="•"/>
            </a:pPr>
            <a:r>
              <a:rPr lang="en-US" dirty="0" smtClean="0">
                <a:latin typeface="Book Antiqua" panose="02040602050305030304" pitchFamily="18" charset="0"/>
              </a:rPr>
              <a:t>AWS Glue Data </a:t>
            </a:r>
            <a:r>
              <a:rPr lang="en-US" dirty="0">
                <a:latin typeface="Book Antiqua" panose="02040602050305030304" pitchFamily="18" charset="0"/>
              </a:rPr>
              <a:t>catalog</a:t>
            </a:r>
          </a:p>
          <a:p>
            <a:pPr marL="285750" indent="-285750">
              <a:buFont typeface="Arial" panose="020B0604020202020204" pitchFamily="34" charset="0"/>
              <a:buChar char="•"/>
            </a:pPr>
            <a:r>
              <a:rPr lang="en-US" dirty="0" smtClean="0">
                <a:latin typeface="Book Antiqua" panose="02040602050305030304" pitchFamily="18" charset="0"/>
              </a:rPr>
              <a:t>AWS Glue Studio</a:t>
            </a:r>
            <a:endParaRPr lang="en-US" dirty="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AWS Glue </a:t>
            </a:r>
            <a:r>
              <a:rPr lang="en-US" dirty="0" err="1" smtClean="0">
                <a:latin typeface="Book Antiqua" panose="02040602050305030304" pitchFamily="18" charset="0"/>
              </a:rPr>
              <a:t>Databrew</a:t>
            </a:r>
            <a:endParaRPr lang="en-US" dirty="0">
              <a:latin typeface="Book Antiqua" panose="02040602050305030304" pitchFamily="18" charset="0"/>
            </a:endParaRPr>
          </a:p>
          <a:p>
            <a:r>
              <a:rPr lang="en-US" dirty="0">
                <a:latin typeface="Book Antiqua" panose="02040602050305030304" pitchFamily="18" charset="0"/>
              </a:rPr>
              <a:t>03. AWS Glue use cases</a:t>
            </a:r>
          </a:p>
          <a:p>
            <a:r>
              <a:rPr lang="en-US" dirty="0" smtClean="0">
                <a:latin typeface="Book Antiqua" panose="02040602050305030304" pitchFamily="18" charset="0"/>
              </a:rPr>
              <a:t>04.Conclusions and </a:t>
            </a:r>
            <a:r>
              <a:rPr lang="en-US" dirty="0">
                <a:latin typeface="Book Antiqua" panose="02040602050305030304" pitchFamily="18" charset="0"/>
              </a:rPr>
              <a:t>Questions</a:t>
            </a:r>
            <a:endParaRPr lang="fo-FO" dirty="0"/>
          </a:p>
        </p:txBody>
      </p:sp>
    </p:spTree>
    <p:extLst>
      <p:ext uri="{BB962C8B-B14F-4D97-AF65-F5344CB8AC3E}">
        <p14:creationId xmlns:p14="http://schemas.microsoft.com/office/powerpoint/2010/main" val="153155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1801" name="Diapositiva de think-cell" r:id="rId7" imgW="384" imgH="384" progId="TCLayout.ActiveDocument.1">
                  <p:embed/>
                </p:oleObj>
              </mc:Choice>
              <mc:Fallback>
                <p:oleObj name="Diapositiva de think-cell" r:id="rId7" imgW="384" imgH="384" progId="TCLayout.ActiveDocument.1">
                  <p:embed/>
                  <p:pic>
                    <p:nvPicPr>
                      <p:cNvPr id="14" name="Objeto 1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59794" y="775150"/>
            <a:ext cx="11519451" cy="379395"/>
          </a:xfrm>
        </p:spPr>
        <p:txBody>
          <a:bodyPr vert="horz" lIns="0" tIns="0" rIns="0" bIns="0" rtlCol="0" anchor="t">
            <a:noAutofit/>
          </a:bodyPr>
          <a:lstStyle/>
          <a:p>
            <a:r>
              <a:rPr lang="en-US" sz="1800" dirty="0" smtClean="0">
                <a:latin typeface="Bookman Old Style" panose="02050604050505020204" pitchFamily="18" charset="0"/>
              </a:rPr>
              <a:t>AWS GLUE </a:t>
            </a:r>
            <a:r>
              <a:rPr lang="en-US" sz="1800" dirty="0" err="1" smtClean="0">
                <a:latin typeface="Bookman Old Style" panose="02050604050505020204" pitchFamily="18" charset="0"/>
              </a:rPr>
              <a:t>DataBrew</a:t>
            </a:r>
            <a:r>
              <a:rPr lang="en-US" sz="1800" dirty="0" smtClean="0">
                <a:latin typeface="Bookman Old Style" panose="02050604050505020204" pitchFamily="18" charset="0"/>
              </a:rPr>
              <a:t> Overview</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ETL</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5" name="oAxvd547kMU"/>
          <p:cNvPicPr>
            <a:picLocks noRot="1" noChangeAspect="1"/>
          </p:cNvPicPr>
          <p:nvPr>
            <a:videoFile r:link="rId5"/>
          </p:nvPr>
        </p:nvPicPr>
        <p:blipFill>
          <a:blip r:embed="rId11"/>
          <a:stretch>
            <a:fillRect/>
          </a:stretch>
        </p:blipFill>
        <p:spPr>
          <a:xfrm>
            <a:off x="183803" y="1181825"/>
            <a:ext cx="11717045" cy="5137088"/>
          </a:xfrm>
          <a:prstGeom prst="rect">
            <a:avLst/>
          </a:prstGeom>
        </p:spPr>
      </p:pic>
    </p:spTree>
    <p:extLst>
      <p:ext uri="{BB962C8B-B14F-4D97-AF65-F5344CB8AC3E}">
        <p14:creationId xmlns:p14="http://schemas.microsoft.com/office/powerpoint/2010/main" val="76031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339"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159794" y="719563"/>
            <a:ext cx="11519451" cy="919343"/>
          </a:xfrm>
        </p:spPr>
        <p:txBody>
          <a:bodyPr vert="horz" lIns="0" tIns="0" rIns="0" bIns="0" rtlCol="0" anchor="t">
            <a:noAutofit/>
          </a:bodyPr>
          <a:lstStyle/>
          <a:p>
            <a:r>
              <a:rPr lang="en-US" sz="1800" dirty="0" smtClean="0">
                <a:latin typeface="Bookman Old Style" panose="02050604050505020204" pitchFamily="18" charset="0"/>
              </a:rPr>
              <a:t>Project with AWS Glue </a:t>
            </a:r>
            <a:r>
              <a:rPr lang="en-US" sz="1800" dirty="0" err="1" smtClean="0">
                <a:latin typeface="Bookman Old Style" panose="02050604050505020204" pitchFamily="18" charset="0"/>
              </a:rPr>
              <a:t>DataBrew</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2" name="Rectángulo 1"/>
          <p:cNvSpPr/>
          <p:nvPr/>
        </p:nvSpPr>
        <p:spPr>
          <a:xfrm>
            <a:off x="7494181" y="1304213"/>
            <a:ext cx="4697819" cy="5447645"/>
          </a:xfrm>
          <a:prstGeom prst="rect">
            <a:avLst/>
          </a:prstGeom>
        </p:spPr>
        <p:txBody>
          <a:bodyPr wrap="square">
            <a:spAutoFit/>
          </a:bodyPr>
          <a:lstStyle/>
          <a:p>
            <a:r>
              <a:rPr lang="en-US" sz="1200" b="1" dirty="0" smtClean="0">
                <a:solidFill>
                  <a:srgbClr val="16191F"/>
                </a:solidFill>
                <a:latin typeface="Bookman Old Style" panose="02050604050505020204" pitchFamily="18" charset="0"/>
              </a:rPr>
              <a:t>Project:</a:t>
            </a:r>
            <a:endParaRPr lang="en-US" sz="1200" b="1" dirty="0">
              <a:latin typeface="Bookman Old Style" panose="02050604050505020204" pitchFamily="18" charset="0"/>
            </a:endParaRPr>
          </a:p>
          <a:p>
            <a:r>
              <a:rPr lang="en-US" sz="1200" dirty="0">
                <a:latin typeface="Bookman Old Style" panose="02050604050505020204" pitchFamily="18" charset="0"/>
              </a:rPr>
              <a:t>The interactive data preparation workspace in </a:t>
            </a:r>
            <a:r>
              <a:rPr lang="en-US" sz="1200" dirty="0" err="1">
                <a:latin typeface="Bookman Old Style" panose="02050604050505020204" pitchFamily="18" charset="0"/>
              </a:rPr>
              <a:t>DataBrew</a:t>
            </a:r>
            <a:r>
              <a:rPr lang="en-US" sz="1200" dirty="0">
                <a:latin typeface="Bookman Old Style" panose="02050604050505020204" pitchFamily="18" charset="0"/>
              </a:rPr>
              <a:t> is called a </a:t>
            </a:r>
            <a:r>
              <a:rPr lang="en-US" sz="1200" i="1" dirty="0">
                <a:latin typeface="Bookman Old Style" panose="02050604050505020204" pitchFamily="18" charset="0"/>
              </a:rPr>
              <a:t>project</a:t>
            </a:r>
            <a:r>
              <a:rPr lang="en-US" sz="1200" dirty="0">
                <a:latin typeface="Bookman Old Style" panose="02050604050505020204" pitchFamily="18" charset="0"/>
              </a:rPr>
              <a:t>. Using a data project, you manage a collection of related items: data, transformations, </a:t>
            </a:r>
            <a:r>
              <a:rPr lang="en-US" sz="1200" dirty="0" err="1" smtClean="0">
                <a:latin typeface="Bookman Old Style" panose="02050604050505020204" pitchFamily="18" charset="0"/>
              </a:rPr>
              <a:t>recipies</a:t>
            </a:r>
            <a:r>
              <a:rPr lang="en-US" sz="1200" dirty="0" smtClean="0">
                <a:latin typeface="Bookman Old Style" panose="02050604050505020204" pitchFamily="18" charset="0"/>
              </a:rPr>
              <a:t>, and </a:t>
            </a:r>
            <a:r>
              <a:rPr lang="en-US" sz="1200" dirty="0">
                <a:latin typeface="Bookman Old Style" panose="02050604050505020204" pitchFamily="18" charset="0"/>
              </a:rPr>
              <a:t>scheduled processes</a:t>
            </a:r>
            <a:r>
              <a:rPr lang="en-US" sz="1200" dirty="0" smtClean="0">
                <a:latin typeface="Bookman Old Style" panose="02050604050505020204" pitchFamily="18" charset="0"/>
              </a:rPr>
              <a:t>..</a:t>
            </a:r>
            <a:endParaRPr lang="en-US" sz="1200" dirty="0">
              <a:latin typeface="Bookman Old Style" panose="02050604050505020204" pitchFamily="18" charset="0"/>
            </a:endParaRPr>
          </a:p>
          <a:p>
            <a:endParaRPr lang="en-US" sz="1200" dirty="0" smtClean="0">
              <a:latin typeface="Bookman Old Style" panose="02050604050505020204" pitchFamily="18" charset="0"/>
            </a:endParaRPr>
          </a:p>
          <a:p>
            <a:r>
              <a:rPr lang="en-US" sz="1200" b="1" dirty="0" err="1" smtClean="0">
                <a:latin typeface="Bookman Old Style" panose="02050604050505020204" pitchFamily="18" charset="0"/>
              </a:rPr>
              <a:t>DataSets</a:t>
            </a:r>
            <a:r>
              <a:rPr lang="en-US" sz="1200" b="1" dirty="0" smtClean="0">
                <a:latin typeface="Bookman Old Style" panose="02050604050505020204" pitchFamily="18" charset="0"/>
              </a:rPr>
              <a:t>:</a:t>
            </a:r>
            <a:r>
              <a:rPr lang="en-US" sz="1200" dirty="0">
                <a:latin typeface="Bookman Old Style" panose="02050604050505020204" pitchFamily="18" charset="0"/>
              </a:rPr>
              <a:t/>
            </a:r>
            <a:br>
              <a:rPr lang="en-US" sz="1200" dirty="0">
                <a:latin typeface="Bookman Old Style" panose="02050604050505020204" pitchFamily="18" charset="0"/>
              </a:rPr>
            </a:br>
            <a:r>
              <a:rPr lang="en-US" sz="1200" dirty="0">
                <a:latin typeface="Bookman Old Style" panose="02050604050505020204" pitchFamily="18" charset="0"/>
              </a:rPr>
              <a:t>Dataset simply means a set of data—rows or records that are divided into columns or fields. </a:t>
            </a:r>
            <a:endParaRPr lang="en-US" sz="1200" dirty="0" smtClean="0">
              <a:latin typeface="Bookman Old Style" panose="02050604050505020204" pitchFamily="18" charset="0"/>
            </a:endParaRPr>
          </a:p>
          <a:p>
            <a:endParaRPr lang="en-US" sz="1200" dirty="0">
              <a:solidFill>
                <a:srgbClr val="16191F"/>
              </a:solidFill>
              <a:latin typeface="Bookman Old Style" panose="02050604050505020204" pitchFamily="18" charset="0"/>
            </a:endParaRPr>
          </a:p>
          <a:p>
            <a:r>
              <a:rPr lang="en-US" sz="1200" b="1" dirty="0" err="1" smtClean="0">
                <a:solidFill>
                  <a:srgbClr val="16191F"/>
                </a:solidFill>
                <a:latin typeface="Bookman Old Style" panose="02050604050505020204" pitchFamily="18" charset="0"/>
              </a:rPr>
              <a:t>Recipie</a:t>
            </a:r>
            <a:r>
              <a:rPr lang="en-US" sz="1200" b="1" dirty="0" smtClean="0">
                <a:solidFill>
                  <a:srgbClr val="16191F"/>
                </a:solidFill>
                <a:latin typeface="Bookman Old Style" panose="02050604050505020204" pitchFamily="18" charset="0"/>
              </a:rPr>
              <a:t>:</a:t>
            </a:r>
          </a:p>
          <a:p>
            <a:r>
              <a:rPr lang="en-US" sz="1200" dirty="0">
                <a:latin typeface="Bookman Old Style" panose="02050604050505020204" pitchFamily="18" charset="0"/>
              </a:rPr>
              <a:t>In </a:t>
            </a:r>
            <a:r>
              <a:rPr lang="en-US" sz="1200" dirty="0" err="1">
                <a:latin typeface="Bookman Old Style" panose="02050604050505020204" pitchFamily="18" charset="0"/>
              </a:rPr>
              <a:t>DataBrew</a:t>
            </a:r>
            <a:r>
              <a:rPr lang="en-US" sz="1200" dirty="0">
                <a:latin typeface="Bookman Old Style" panose="02050604050505020204" pitchFamily="18" charset="0"/>
              </a:rPr>
              <a:t>, a </a:t>
            </a:r>
            <a:r>
              <a:rPr lang="en-US" sz="1200" i="1" dirty="0">
                <a:latin typeface="Bookman Old Style" panose="02050604050505020204" pitchFamily="18" charset="0"/>
              </a:rPr>
              <a:t>recipe</a:t>
            </a:r>
            <a:r>
              <a:rPr lang="en-US" sz="1200" dirty="0">
                <a:latin typeface="Bookman Old Style" panose="02050604050505020204" pitchFamily="18" charset="0"/>
              </a:rPr>
              <a:t> is a set of instructions </a:t>
            </a:r>
            <a:r>
              <a:rPr lang="en-US" sz="1200" dirty="0" smtClean="0">
                <a:latin typeface="Bookman Old Style" panose="02050604050505020204" pitchFamily="18" charset="0"/>
              </a:rPr>
              <a:t>actions or </a:t>
            </a:r>
            <a:r>
              <a:rPr lang="en-US" sz="1200" dirty="0">
                <a:latin typeface="Bookman Old Style" panose="02050604050505020204" pitchFamily="18" charset="0"/>
              </a:rPr>
              <a:t>steps for data that you want </a:t>
            </a:r>
            <a:r>
              <a:rPr lang="en-US" sz="1200" dirty="0" err="1">
                <a:latin typeface="Bookman Old Style" panose="02050604050505020204" pitchFamily="18" charset="0"/>
              </a:rPr>
              <a:t>DataBrew</a:t>
            </a:r>
            <a:r>
              <a:rPr lang="en-US" sz="1200" dirty="0">
                <a:latin typeface="Bookman Old Style" panose="02050604050505020204" pitchFamily="18" charset="0"/>
              </a:rPr>
              <a:t> to act on. </a:t>
            </a:r>
            <a:r>
              <a:rPr lang="en-US" sz="1200" dirty="0" err="1" smtClean="0">
                <a:latin typeface="Bookman Old Style" panose="02050604050505020204" pitchFamily="18" charset="0"/>
              </a:rPr>
              <a:t>Iti</a:t>
            </a:r>
            <a:r>
              <a:rPr lang="en-US" sz="1200" dirty="0" smtClean="0">
                <a:latin typeface="Bookman Old Style" panose="02050604050505020204" pitchFamily="18" charset="0"/>
              </a:rPr>
              <a:t> is possible to use the </a:t>
            </a:r>
            <a:r>
              <a:rPr lang="en-US" sz="1200" dirty="0">
                <a:latin typeface="Bookman Old Style" panose="02050604050505020204" pitchFamily="18" charset="0"/>
              </a:rPr>
              <a:t>transformation tools on the toolbar to set up all the changes that you want to make to your data. </a:t>
            </a:r>
            <a:endParaRPr lang="en-US" sz="1200" dirty="0" smtClean="0">
              <a:latin typeface="Bookman Old Style" panose="02050604050505020204" pitchFamily="18" charset="0"/>
            </a:endParaRPr>
          </a:p>
          <a:p>
            <a:endParaRPr lang="en-US" sz="1200" dirty="0">
              <a:latin typeface="Bookman Old Style" panose="02050604050505020204" pitchFamily="18" charset="0"/>
            </a:endParaRPr>
          </a:p>
          <a:p>
            <a:r>
              <a:rPr lang="en-US" sz="1200" b="1" dirty="0" smtClean="0">
                <a:latin typeface="Bookman Old Style" panose="02050604050505020204" pitchFamily="18" charset="0"/>
              </a:rPr>
              <a:t>Data Lineage:</a:t>
            </a:r>
          </a:p>
          <a:p>
            <a:r>
              <a:rPr lang="en-US" sz="1200" dirty="0" smtClean="0">
                <a:latin typeface="Bookman Old Style" panose="02050604050505020204" pitchFamily="18" charset="0"/>
              </a:rPr>
              <a:t>This </a:t>
            </a:r>
            <a:r>
              <a:rPr lang="en-US" sz="1200" dirty="0">
                <a:latin typeface="Bookman Old Style" panose="02050604050505020204" pitchFamily="18" charset="0"/>
              </a:rPr>
              <a:t>view shows you how the data flows through different entities from where it originally came. You can see its origin, other entities it was influenced by, what happened to it over time, and where it was stored</a:t>
            </a:r>
            <a:r>
              <a:rPr lang="en-US" sz="1200" dirty="0" smtClean="0">
                <a:latin typeface="Bookman Old Style" panose="02050604050505020204" pitchFamily="18" charset="0"/>
              </a:rPr>
              <a:t>.</a:t>
            </a:r>
          </a:p>
          <a:p>
            <a:endParaRPr lang="en-US" sz="1200" dirty="0">
              <a:latin typeface="Bookman Old Style" panose="02050604050505020204" pitchFamily="18" charset="0"/>
            </a:endParaRPr>
          </a:p>
          <a:p>
            <a:r>
              <a:rPr lang="en-US" sz="1200" b="1" dirty="0" err="1" smtClean="0">
                <a:latin typeface="Bookman Old Style" panose="02050604050505020204" pitchFamily="18" charset="0"/>
              </a:rPr>
              <a:t>DataProfile</a:t>
            </a:r>
            <a:endParaRPr lang="en-US" sz="1200" b="1" dirty="0" smtClean="0">
              <a:latin typeface="Bookman Old Style" panose="02050604050505020204" pitchFamily="18" charset="0"/>
            </a:endParaRPr>
          </a:p>
          <a:p>
            <a:r>
              <a:rPr lang="en-US" sz="1200" dirty="0">
                <a:latin typeface="Bookman Old Style" panose="02050604050505020204" pitchFamily="18" charset="0"/>
              </a:rPr>
              <a:t>When you profile your data, </a:t>
            </a:r>
            <a:r>
              <a:rPr lang="en-US" sz="1200" dirty="0" err="1">
                <a:latin typeface="Bookman Old Style" panose="02050604050505020204" pitchFamily="18" charset="0"/>
              </a:rPr>
              <a:t>DataBrew</a:t>
            </a:r>
            <a:r>
              <a:rPr lang="en-US" sz="1200" dirty="0">
                <a:latin typeface="Bookman Old Style" panose="02050604050505020204" pitchFamily="18" charset="0"/>
              </a:rPr>
              <a:t> creates a report called a </a:t>
            </a:r>
            <a:r>
              <a:rPr lang="en-US" sz="1200" i="1" dirty="0">
                <a:latin typeface="Bookman Old Style" panose="02050604050505020204" pitchFamily="18" charset="0"/>
              </a:rPr>
              <a:t>data profile</a:t>
            </a:r>
            <a:r>
              <a:rPr lang="en-US" sz="1200" dirty="0">
                <a:latin typeface="Bookman Old Style" panose="02050604050505020204" pitchFamily="18" charset="0"/>
              </a:rPr>
              <a:t>. This summary tells you about the existing shape of your data, including the context of the content, the structure of the data, and its relationships.</a:t>
            </a:r>
            <a:endParaRPr lang="en-US" sz="1200" dirty="0" smtClean="0">
              <a:latin typeface="Bookman Old Style" panose="02050604050505020204" pitchFamily="18" charset="0"/>
            </a:endParaRPr>
          </a:p>
          <a:p>
            <a:endParaRPr lang="en-US" sz="1200" dirty="0" smtClean="0">
              <a:solidFill>
                <a:srgbClr val="16191F"/>
              </a:solidFill>
              <a:latin typeface="Bookman Old Style" panose="02050604050505020204" pitchFamily="18" charset="0"/>
            </a:endParaRPr>
          </a:p>
          <a:p>
            <a:endParaRPr lang="en-US" sz="1200" dirty="0">
              <a:solidFill>
                <a:srgbClr val="16191F"/>
              </a:solidFill>
            </a:endParaRPr>
          </a:p>
        </p:txBody>
      </p:sp>
      <p:pic>
        <p:nvPicPr>
          <p:cNvPr id="5" name="Imagen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001" y="1104696"/>
            <a:ext cx="6728933" cy="3780000"/>
          </a:xfrm>
          <a:prstGeom prst="rect">
            <a:avLst/>
          </a:prstGeom>
        </p:spPr>
      </p:pic>
      <p:sp>
        <p:nvSpPr>
          <p:cNvPr id="1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Brew</a:t>
            </a:r>
            <a:endParaRPr lang="es-ES" sz="1200" dirty="0">
              <a:latin typeface="Arial Narrow" panose="020B0606020202030204" pitchFamily="34" charset="0"/>
            </a:endParaRPr>
          </a:p>
        </p:txBody>
      </p:sp>
      <p:pic>
        <p:nvPicPr>
          <p:cNvPr id="11" name="Imagen 1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30161790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65"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221703" y="778220"/>
            <a:ext cx="11519451" cy="919343"/>
          </a:xfrm>
        </p:spPr>
        <p:txBody>
          <a:bodyPr vert="horz" lIns="0" tIns="0" rIns="0" bIns="0" rtlCol="0" anchor="t">
            <a:noAutofit/>
          </a:bodyPr>
          <a:lstStyle/>
          <a:p>
            <a:r>
              <a:rPr lang="en-US" sz="1800" dirty="0" smtClean="0">
                <a:latin typeface="Bookman Old Style" panose="02050604050505020204" pitchFamily="18" charset="0"/>
              </a:rPr>
              <a:t>AWS Glue </a:t>
            </a:r>
            <a:r>
              <a:rPr lang="en-US" sz="1800" dirty="0" err="1" smtClean="0">
                <a:latin typeface="Bookman Old Style" panose="02050604050505020204" pitchFamily="18" charset="0"/>
              </a:rPr>
              <a:t>DataBrew</a:t>
            </a:r>
            <a:r>
              <a:rPr lang="en-US" sz="1800" dirty="0" smtClean="0">
                <a:latin typeface="Bookman Old Style" panose="02050604050505020204" pitchFamily="18" charset="0"/>
              </a:rPr>
              <a:t> Capabilities</a:t>
            </a:r>
            <a:endParaRPr lang="es-ES" sz="1800"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pic>
        <p:nvPicPr>
          <p:cNvPr id="141314" name="Picture 2" descr="AWS Glue DataBrew for data profil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872" y="1047330"/>
            <a:ext cx="381637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41318" name="Picture 6" descr="Visual data line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2570" y="3895746"/>
            <a:ext cx="382067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41320" name="Picture 8" descr="Automated data preparati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1665" y="3998728"/>
            <a:ext cx="3766863" cy="21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82570" y="6048346"/>
            <a:ext cx="4381213" cy="646331"/>
          </a:xfrm>
          <a:prstGeom prst="rect">
            <a:avLst/>
          </a:prstGeom>
        </p:spPr>
        <p:txBody>
          <a:bodyPr wrap="square">
            <a:spAutoFit/>
          </a:bodyPr>
          <a:lstStyle/>
          <a:p>
            <a:r>
              <a:rPr lang="en-US" sz="1200" dirty="0">
                <a:latin typeface="Bookman Old Style" panose="02050604050505020204" pitchFamily="18" charset="0"/>
              </a:rPr>
              <a:t>Visually map the lineage of your data to understand the various data sources and transformation steps that the data has been through.</a:t>
            </a:r>
            <a:endParaRPr lang="es-ES" sz="1200" dirty="0">
              <a:latin typeface="Bookman Old Style" panose="02050604050505020204" pitchFamily="18" charset="0"/>
            </a:endParaRPr>
          </a:p>
        </p:txBody>
      </p:sp>
      <p:sp>
        <p:nvSpPr>
          <p:cNvPr id="16" name="Rectángulo 15"/>
          <p:cNvSpPr/>
          <p:nvPr/>
        </p:nvSpPr>
        <p:spPr>
          <a:xfrm>
            <a:off x="586872" y="3207330"/>
            <a:ext cx="4381213" cy="646331"/>
          </a:xfrm>
          <a:prstGeom prst="rect">
            <a:avLst/>
          </a:prstGeom>
        </p:spPr>
        <p:txBody>
          <a:bodyPr wrap="square">
            <a:spAutoFit/>
          </a:bodyPr>
          <a:lstStyle/>
          <a:p>
            <a:r>
              <a:rPr lang="en-US" sz="1200" dirty="0" smtClean="0">
                <a:solidFill>
                  <a:srgbClr val="333333"/>
                </a:solidFill>
                <a:latin typeface="Bookman Old Style" panose="02050604050505020204" pitchFamily="18" charset="0"/>
              </a:rPr>
              <a:t>Functionalities of data profiling to understand it patterns and detect anomalies; connecting data directly from data lake, data warehouses, and databases.</a:t>
            </a:r>
            <a:endParaRPr lang="es-ES" sz="1200" dirty="0">
              <a:latin typeface="Bookman Old Style" panose="02050604050505020204" pitchFamily="18" charset="0"/>
            </a:endParaRPr>
          </a:p>
        </p:txBody>
      </p:sp>
      <p:sp>
        <p:nvSpPr>
          <p:cNvPr id="17" name="Rectángulo 16"/>
          <p:cNvSpPr/>
          <p:nvPr/>
        </p:nvSpPr>
        <p:spPr>
          <a:xfrm>
            <a:off x="6446303" y="6158728"/>
            <a:ext cx="4381213" cy="646331"/>
          </a:xfrm>
          <a:prstGeom prst="rect">
            <a:avLst/>
          </a:prstGeom>
        </p:spPr>
        <p:txBody>
          <a:bodyPr wrap="square">
            <a:spAutoFit/>
          </a:bodyPr>
          <a:lstStyle/>
          <a:p>
            <a:r>
              <a:rPr lang="en-US" sz="1200" dirty="0">
                <a:latin typeface="Bookman Old Style" panose="02050604050505020204" pitchFamily="18" charset="0"/>
              </a:rPr>
              <a:t>Automate data cleaning and normalization tasks by applying saved transformations directly to new data as it comes into your source system.</a:t>
            </a:r>
            <a:endParaRPr lang="es-ES" sz="1200" dirty="0">
              <a:latin typeface="Bookman Old Style" panose="02050604050505020204" pitchFamily="18" charset="0"/>
            </a:endParaRPr>
          </a:p>
        </p:txBody>
      </p:sp>
      <p:pic>
        <p:nvPicPr>
          <p:cNvPr id="18" name="Picture 4" descr="Data cleaning and data normaliz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083111"/>
            <a:ext cx="3820676" cy="2160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6486597" y="3181675"/>
            <a:ext cx="4381213" cy="646331"/>
          </a:xfrm>
          <a:prstGeom prst="rect">
            <a:avLst/>
          </a:prstGeom>
        </p:spPr>
        <p:txBody>
          <a:bodyPr wrap="square">
            <a:spAutoFit/>
          </a:bodyPr>
          <a:lstStyle/>
          <a:p>
            <a:r>
              <a:rPr lang="en-US" sz="1200" dirty="0" smtClean="0">
                <a:latin typeface="Bookman Old Style" panose="02050604050505020204" pitchFamily="18" charset="0"/>
              </a:rPr>
              <a:t>Provide </a:t>
            </a:r>
            <a:r>
              <a:rPr lang="en-US" sz="1200" dirty="0">
                <a:latin typeface="Bookman Old Style" panose="02050604050505020204" pitchFamily="18" charset="0"/>
              </a:rPr>
              <a:t>from over 250 built-in transformations to visualize, clean, and normalize your data with an interactive, point-and-click visual interface.</a:t>
            </a:r>
            <a:endParaRPr lang="es-ES" sz="1200" dirty="0">
              <a:latin typeface="Bookman Old Style" panose="02050604050505020204" pitchFamily="18" charset="0"/>
            </a:endParaRPr>
          </a:p>
        </p:txBody>
      </p:sp>
      <p:sp>
        <p:nvSpPr>
          <p:cNvPr id="20"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 Data </a:t>
            </a:r>
            <a:r>
              <a:rPr lang="es-ES" sz="1200" dirty="0" err="1" smtClean="0">
                <a:latin typeface="Arial Narrow" panose="020B0606020202030204" pitchFamily="34" charset="0"/>
              </a:rPr>
              <a:t>Brew</a:t>
            </a:r>
            <a:endParaRPr lang="es-ES" sz="1200" dirty="0">
              <a:latin typeface="Arial Narrow" panose="020B0606020202030204" pitchFamily="34" charset="0"/>
            </a:endParaRPr>
          </a:p>
        </p:txBody>
      </p:sp>
      <p:pic>
        <p:nvPicPr>
          <p:cNvPr id="21" name="Imagen 20"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22" name="Imagen 21"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3">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2544945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695" name="Diapositiva de think-cell" r:id="rId5" imgW="384" imgH="384" progId="TCLayout.ActiveDocument.1">
                  <p:embed/>
                </p:oleObj>
              </mc:Choice>
              <mc:Fallback>
                <p:oleObj name="Diapositiva de think-cell" r:id="rId5" imgW="384" imgH="384" progId="TCLayout.ActiveDocument.1">
                  <p:embed/>
                  <p:pic>
                    <p:nvPicPr>
                      <p:cNvPr id="6" name="Objeto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ángulo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4000">
              <a:latin typeface="Playfair Display" panose="00000500000000000000" pitchFamily="2" charset="0"/>
              <a:ea typeface="+mj-ea"/>
              <a:cs typeface="+mj-cs"/>
              <a:sym typeface="Playfair Display" panose="00000500000000000000" pitchFamily="2" charset="0"/>
            </a:endParaRPr>
          </a:p>
        </p:txBody>
      </p:sp>
      <p:sp>
        <p:nvSpPr>
          <p:cNvPr id="2" name="Título 1"/>
          <p:cNvSpPr>
            <a:spLocks noGrp="1"/>
          </p:cNvSpPr>
          <p:nvPr>
            <p:ph type="title"/>
          </p:nvPr>
        </p:nvSpPr>
        <p:spPr/>
        <p:txBody>
          <a:bodyPr/>
          <a:lstStyle/>
          <a:p>
            <a:r>
              <a:rPr lang="es-ES" dirty="0" smtClean="0">
                <a:latin typeface="Book Antiqua" panose="02040602050305030304" pitchFamily="18" charset="0"/>
              </a:rPr>
              <a:t>AWS USE CASES</a:t>
            </a:r>
            <a:endParaRPr lang="fo-FO" dirty="0"/>
          </a:p>
        </p:txBody>
      </p:sp>
      <p:sp>
        <p:nvSpPr>
          <p:cNvPr id="3" name="Marcador de contenido 2"/>
          <p:cNvSpPr>
            <a:spLocks noGrp="1"/>
          </p:cNvSpPr>
          <p:nvPr>
            <p:ph sz="quarter" idx="11"/>
          </p:nvPr>
        </p:nvSpPr>
        <p:spPr/>
        <p:txBody>
          <a:bodyPr/>
          <a:lstStyle/>
          <a:p>
            <a:r>
              <a:rPr lang="es-ES" dirty="0" smtClean="0"/>
              <a:t>03</a:t>
            </a:r>
            <a:endParaRPr lang="fo-FO" dirty="0"/>
          </a:p>
        </p:txBody>
      </p:sp>
      <p:sp>
        <p:nvSpPr>
          <p:cNvPr id="4" name="Marcador de texto 3"/>
          <p:cNvSpPr>
            <a:spLocks noGrp="1"/>
          </p:cNvSpPr>
          <p:nvPr>
            <p:ph type="body" sz="quarter" idx="12"/>
          </p:nvPr>
        </p:nvSpPr>
        <p:spPr/>
        <p:txBody>
          <a:bodyPr/>
          <a:lstStyle/>
          <a:p>
            <a:pPr marL="285750" indent="-285750">
              <a:buFont typeface="Arial" panose="020B0604020202020204" pitchFamily="34" charset="0"/>
              <a:buChar char="•"/>
            </a:pPr>
            <a:r>
              <a:rPr lang="es-ES" dirty="0" smtClean="0">
                <a:latin typeface="Book Antiqua" panose="02040602050305030304" pitchFamily="18" charset="0"/>
              </a:rPr>
              <a:t>Data </a:t>
            </a:r>
            <a:r>
              <a:rPr lang="es-ES" dirty="0" err="1" smtClean="0">
                <a:latin typeface="Book Antiqua" panose="02040602050305030304" pitchFamily="18" charset="0"/>
              </a:rPr>
              <a:t>Catalog</a:t>
            </a:r>
            <a:endParaRPr lang="es-ES" dirty="0" smtClean="0">
              <a:latin typeface="Book Antiqua" panose="02040602050305030304" pitchFamily="18" charset="0"/>
            </a:endParaRPr>
          </a:p>
          <a:p>
            <a:pPr marL="285750" indent="-285750">
              <a:buFont typeface="Arial" panose="020B0604020202020204" pitchFamily="34" charset="0"/>
              <a:buChar char="•"/>
            </a:pPr>
            <a:r>
              <a:rPr lang="es-ES" dirty="0" err="1" smtClean="0">
                <a:latin typeface="Book Antiqua" panose="02040602050305030304" pitchFamily="18" charset="0"/>
              </a:rPr>
              <a:t>Glue</a:t>
            </a:r>
            <a:r>
              <a:rPr lang="es-ES" dirty="0" smtClean="0">
                <a:latin typeface="Book Antiqua" panose="02040602050305030304" pitchFamily="18" charset="0"/>
              </a:rPr>
              <a:t> Studio </a:t>
            </a:r>
          </a:p>
          <a:p>
            <a:pPr marL="285750" indent="-285750">
              <a:buFont typeface="Arial" panose="020B0604020202020204" pitchFamily="34" charset="0"/>
              <a:buChar char="•"/>
            </a:pPr>
            <a:r>
              <a:rPr lang="es-ES" dirty="0" smtClean="0">
                <a:latin typeface="Book Antiqua" panose="02040602050305030304" pitchFamily="18" charset="0"/>
              </a:rPr>
              <a:t>Data </a:t>
            </a:r>
            <a:r>
              <a:rPr lang="es-ES" dirty="0" err="1" smtClean="0">
                <a:latin typeface="Book Antiqua" panose="02040602050305030304" pitchFamily="18" charset="0"/>
              </a:rPr>
              <a:t>Brew</a:t>
            </a:r>
            <a:endParaRPr lang="es-ES" dirty="0" smtClean="0">
              <a:latin typeface="Book Antiqua" panose="02040602050305030304" pitchFamily="18" charset="0"/>
            </a:endParaRPr>
          </a:p>
          <a:p>
            <a:endParaRPr lang="fo-FO" dirty="0"/>
          </a:p>
        </p:txBody>
      </p:sp>
    </p:spTree>
    <p:extLst>
      <p:ext uri="{BB962C8B-B14F-4D97-AF65-F5344CB8AC3E}">
        <p14:creationId xmlns:p14="http://schemas.microsoft.com/office/powerpoint/2010/main" val="3298431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266" y="268175"/>
            <a:ext cx="2517775" cy="54165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3">
            <a:extLst>
              <a:ext uri="{28A0092B-C50C-407E-A947-70E740481C1C}">
                <a14:useLocalDpi xmlns:a14="http://schemas.microsoft.com/office/drawing/2010/main" val="0"/>
              </a:ext>
            </a:extLst>
          </a:blip>
          <a:stretch>
            <a:fillRect/>
          </a:stretch>
        </p:blipFill>
        <p:spPr>
          <a:xfrm>
            <a:off x="9303759" y="269564"/>
            <a:ext cx="2783205" cy="743585"/>
          </a:xfrm>
          <a:prstGeom prst="rect">
            <a:avLst/>
          </a:prstGeom>
        </p:spPr>
      </p:pic>
      <p:pic>
        <p:nvPicPr>
          <p:cNvPr id="155650" name="Picture 2" descr="Diagrama de canalizaciones de ETL basadas en ev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88" y="1846071"/>
            <a:ext cx="10001250" cy="4829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05488" y="1198083"/>
            <a:ext cx="10913493" cy="55913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defTabSz="914400" eaLnBrk="0" fontAlgn="base" hangingPunct="0">
              <a:spcBef>
                <a:spcPct val="0"/>
              </a:spcBef>
              <a:spcAft>
                <a:spcPct val="0"/>
              </a:spcAft>
            </a:pPr>
            <a:r>
              <a:rPr lang="en-US" sz="1400" b="1" dirty="0">
                <a:latin typeface="Bookman Old Style" panose="02050604050505020204" pitchFamily="18" charset="0"/>
              </a:rPr>
              <a:t>Build event-driven ETL (extract, transform, and load) pipelines</a:t>
            </a:r>
          </a:p>
          <a:p>
            <a:pPr lvl="0" defTabSz="914400" eaLnBrk="0" fontAlgn="base" hangingPunct="0">
              <a:spcBef>
                <a:spcPct val="0"/>
              </a:spcBef>
              <a:spcAft>
                <a:spcPct val="0"/>
              </a:spcAft>
            </a:pPr>
            <a:r>
              <a:rPr lang="en-US" sz="1200" dirty="0" smtClean="0">
                <a:latin typeface="Bookman Old Style" panose="02050604050505020204" pitchFamily="18" charset="0"/>
              </a:rPr>
              <a:t>AWS </a:t>
            </a:r>
            <a:r>
              <a:rPr lang="en-US" sz="1200" dirty="0">
                <a:latin typeface="Bookman Old Style" panose="02050604050505020204" pitchFamily="18" charset="0"/>
              </a:rPr>
              <a:t>Glue can run your ETL jobs as new data arrives. For example, you can use an AWS Lambda function to trigger your ETL jobs to run as soon as new data becomes available in Amazon S3. You can also register this new dataset in the AWS Glue Data Catalog as part of your ETL jobs.</a:t>
            </a:r>
            <a:endParaRPr kumimoji="0" lang="en-US" altLang="en-US" sz="1200" b="0" i="0" u="none" strike="noStrike" cap="none" normalizeH="0" baseline="0" dirty="0" smtClean="0">
              <a:ln>
                <a:noFill/>
              </a:ln>
              <a:effectLst/>
              <a:latin typeface="Bookman Old Style" panose="02050604050505020204" pitchFamily="18" charset="0"/>
            </a:endParaRPr>
          </a:p>
        </p:txBody>
      </p:sp>
      <p:sp>
        <p:nvSpPr>
          <p:cNvPr id="7" name="Título 3"/>
          <p:cNvSpPr>
            <a:spLocks noGrp="1"/>
          </p:cNvSpPr>
          <p:nvPr>
            <p:ph type="title"/>
          </p:nvPr>
        </p:nvSpPr>
        <p:spPr>
          <a:xfrm>
            <a:off x="105488" y="868120"/>
            <a:ext cx="11519451" cy="379395"/>
          </a:xfrm>
        </p:spPr>
        <p:txBody>
          <a:bodyPr vert="horz" lIns="0" tIns="0" rIns="0" bIns="0" rtlCol="0" anchor="t">
            <a:noAutofit/>
          </a:bodyPr>
          <a:lstStyle/>
          <a:p>
            <a:r>
              <a:rPr lang="en-US" sz="1800" dirty="0" smtClean="0">
                <a:latin typeface="Bookman Old Style" panose="02050604050505020204" pitchFamily="18" charset="0"/>
              </a:rPr>
              <a:t>AWS GLUE Use Case</a:t>
            </a:r>
            <a:endParaRPr lang="es-ES" sz="1800" dirty="0">
              <a:latin typeface="Bookman Old Style" panose="02050604050505020204" pitchFamily="18" charset="0"/>
            </a:endParaRPr>
          </a:p>
        </p:txBody>
      </p:sp>
    </p:spTree>
    <p:extLst>
      <p:ext uri="{BB962C8B-B14F-4D97-AF65-F5344CB8AC3E}">
        <p14:creationId xmlns:p14="http://schemas.microsoft.com/office/powerpoint/2010/main" val="25676559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266" y="268175"/>
            <a:ext cx="2517775" cy="54165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3">
            <a:extLst>
              <a:ext uri="{28A0092B-C50C-407E-A947-70E740481C1C}">
                <a14:useLocalDpi xmlns:a14="http://schemas.microsoft.com/office/drawing/2010/main" val="0"/>
              </a:ext>
            </a:extLst>
          </a:blip>
          <a:stretch>
            <a:fillRect/>
          </a:stretch>
        </p:blipFill>
        <p:spPr>
          <a:xfrm>
            <a:off x="9303759" y="269564"/>
            <a:ext cx="2783205" cy="743585"/>
          </a:xfrm>
          <a:prstGeom prst="rect">
            <a:avLst/>
          </a:prstGeom>
        </p:spPr>
      </p:pic>
      <p:pic>
        <p:nvPicPr>
          <p:cNvPr id="155650" name="Picture 2" descr="Diagrama de canalizaciones de ETL basadas en ev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88" y="1846071"/>
            <a:ext cx="10001250" cy="4829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05488" y="1213472"/>
            <a:ext cx="10913493" cy="52835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r>
              <a:rPr lang="en-US" sz="1200" b="1" dirty="0">
                <a:latin typeface="Bookman Old Style" panose="02050604050505020204" pitchFamily="18" charset="0"/>
              </a:rPr>
              <a:t>Create a unified catalog to find data across multiple data stores</a:t>
            </a:r>
          </a:p>
          <a:p>
            <a:r>
              <a:rPr lang="en-US" sz="1200" dirty="0">
                <a:latin typeface="Bookman Old Style" panose="02050604050505020204" pitchFamily="18" charset="0"/>
              </a:rPr>
              <a:t>You can use the AWS Glue Data Catalog to quickly discover and search across multiple AWS data sets without moving the data. Once the data is cataloged, it is immediately available for search and query using Amazon Athena, Amazon EMR, and Amazon Redshift Spectrum</a:t>
            </a:r>
          </a:p>
        </p:txBody>
      </p:sp>
      <p:sp>
        <p:nvSpPr>
          <p:cNvPr id="7" name="Título 3"/>
          <p:cNvSpPr>
            <a:spLocks noGrp="1"/>
          </p:cNvSpPr>
          <p:nvPr>
            <p:ph type="title"/>
          </p:nvPr>
        </p:nvSpPr>
        <p:spPr>
          <a:xfrm>
            <a:off x="105488" y="868120"/>
            <a:ext cx="11519451" cy="379395"/>
          </a:xfrm>
        </p:spPr>
        <p:txBody>
          <a:bodyPr vert="horz" lIns="0" tIns="0" rIns="0" bIns="0" rtlCol="0" anchor="t">
            <a:noAutofit/>
          </a:bodyPr>
          <a:lstStyle/>
          <a:p>
            <a:r>
              <a:rPr lang="en-US" sz="1800" dirty="0" smtClean="0">
                <a:latin typeface="Bookman Old Style" panose="02050604050505020204" pitchFamily="18" charset="0"/>
              </a:rPr>
              <a:t>AWS GLUE Use Case</a:t>
            </a:r>
            <a:endParaRPr lang="es-ES" sz="1800" dirty="0">
              <a:latin typeface="Bookman Old Style" panose="02050604050505020204" pitchFamily="18" charset="0"/>
            </a:endParaRPr>
          </a:p>
        </p:txBody>
      </p:sp>
    </p:spTree>
    <p:extLst>
      <p:ext uri="{BB962C8B-B14F-4D97-AF65-F5344CB8AC3E}">
        <p14:creationId xmlns:p14="http://schemas.microsoft.com/office/powerpoint/2010/main" val="2170642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266" y="268175"/>
            <a:ext cx="2517775" cy="54165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3">
            <a:extLst>
              <a:ext uri="{28A0092B-C50C-407E-A947-70E740481C1C}">
                <a14:useLocalDpi xmlns:a14="http://schemas.microsoft.com/office/drawing/2010/main" val="0"/>
              </a:ext>
            </a:extLst>
          </a:blip>
          <a:stretch>
            <a:fillRect/>
          </a:stretch>
        </p:blipFill>
        <p:spPr>
          <a:xfrm>
            <a:off x="9303759" y="269564"/>
            <a:ext cx="2783205" cy="743585"/>
          </a:xfrm>
          <a:prstGeom prst="rect">
            <a:avLst/>
          </a:prstGeom>
        </p:spPr>
      </p:pic>
      <p:pic>
        <p:nvPicPr>
          <p:cNvPr id="155650" name="Picture 2" descr="Diagrama de canalizaciones de ETL basadas en ev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88" y="1846071"/>
            <a:ext cx="10001250" cy="4829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05488" y="1082560"/>
            <a:ext cx="10913493" cy="92846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r>
              <a:rPr lang="en-US" sz="1400" b="1" dirty="0">
                <a:latin typeface="Bookman Old Style" panose="02050604050505020204" pitchFamily="18" charset="0"/>
              </a:rPr>
              <a:t>Explore data with self-service visual data preparation</a:t>
            </a:r>
          </a:p>
          <a:p>
            <a:r>
              <a:rPr lang="en-US" sz="1200" dirty="0" smtClean="0">
                <a:latin typeface="Bookman Old Style" panose="02050604050505020204" pitchFamily="18" charset="0"/>
              </a:rPr>
              <a:t>AWS </a:t>
            </a:r>
            <a:r>
              <a:rPr lang="en-US" sz="1200" dirty="0">
                <a:latin typeface="Bookman Old Style" panose="02050604050505020204" pitchFamily="18" charset="0"/>
              </a:rPr>
              <a:t>Glue </a:t>
            </a:r>
            <a:r>
              <a:rPr lang="en-US" sz="1200" dirty="0" err="1">
                <a:latin typeface="Bookman Old Style" panose="02050604050505020204" pitchFamily="18" charset="0"/>
              </a:rPr>
              <a:t>DataBrew</a:t>
            </a:r>
            <a:r>
              <a:rPr lang="en-US" sz="1200" dirty="0">
                <a:latin typeface="Bookman Old Style" panose="02050604050505020204" pitchFamily="18" charset="0"/>
              </a:rPr>
              <a:t> enables you to explore and experiment with data directly from your data lake, data warehouses, and databases, including Amazon S3, Amazon Redshift, AWS Lake Formation, Amazon Aurora, and Amazon RDS. You can choose from over 250 prebuilt transformations in AWS Glue </a:t>
            </a:r>
            <a:r>
              <a:rPr lang="en-US" sz="1200" dirty="0" err="1">
                <a:latin typeface="Bookman Old Style" panose="02050604050505020204" pitchFamily="18" charset="0"/>
              </a:rPr>
              <a:t>DataBrew</a:t>
            </a:r>
            <a:r>
              <a:rPr lang="en-US" sz="1200" dirty="0">
                <a:latin typeface="Bookman Old Style" panose="02050604050505020204" pitchFamily="18" charset="0"/>
              </a:rPr>
              <a:t> to automate data preparation tasks, such as filtering anomalies, standardizing formats, and correcting invalid values. After the data is prepared, you can immediately use it for analytics and machine learning. Learn more about AWS Glue </a:t>
            </a:r>
            <a:r>
              <a:rPr lang="en-US" sz="1200" dirty="0" err="1">
                <a:latin typeface="Bookman Old Style" panose="02050604050505020204" pitchFamily="18" charset="0"/>
              </a:rPr>
              <a:t>DataBrew</a:t>
            </a:r>
            <a:endParaRPr lang="en-US" sz="1200" dirty="0">
              <a:latin typeface="Bookman Old Style" panose="02050604050505020204" pitchFamily="18" charset="0"/>
            </a:endParaRPr>
          </a:p>
        </p:txBody>
      </p:sp>
      <p:sp>
        <p:nvSpPr>
          <p:cNvPr id="7" name="Título 3"/>
          <p:cNvSpPr>
            <a:spLocks noGrp="1"/>
          </p:cNvSpPr>
          <p:nvPr>
            <p:ph type="title"/>
          </p:nvPr>
        </p:nvSpPr>
        <p:spPr>
          <a:xfrm>
            <a:off x="105488" y="868120"/>
            <a:ext cx="11519451" cy="379395"/>
          </a:xfrm>
        </p:spPr>
        <p:txBody>
          <a:bodyPr vert="horz" lIns="0" tIns="0" rIns="0" bIns="0" rtlCol="0" anchor="t">
            <a:noAutofit/>
          </a:bodyPr>
          <a:lstStyle/>
          <a:p>
            <a:r>
              <a:rPr lang="en-US" sz="1800" dirty="0" smtClean="0">
                <a:latin typeface="Bookman Old Style" panose="02050604050505020204" pitchFamily="18" charset="0"/>
              </a:rPr>
              <a:t>AWS GLUE Use Case</a:t>
            </a:r>
            <a:endParaRPr lang="es-ES" sz="1800" dirty="0">
              <a:latin typeface="Bookman Old Style" panose="02050604050505020204" pitchFamily="18" charset="0"/>
            </a:endParaRPr>
          </a:p>
        </p:txBody>
      </p:sp>
    </p:spTree>
    <p:extLst>
      <p:ext uri="{BB962C8B-B14F-4D97-AF65-F5344CB8AC3E}">
        <p14:creationId xmlns:p14="http://schemas.microsoft.com/office/powerpoint/2010/main" val="10065327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266" y="268175"/>
            <a:ext cx="2517775" cy="54165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3">
            <a:extLst>
              <a:ext uri="{28A0092B-C50C-407E-A947-70E740481C1C}">
                <a14:useLocalDpi xmlns:a14="http://schemas.microsoft.com/office/drawing/2010/main" val="0"/>
              </a:ext>
            </a:extLst>
          </a:blip>
          <a:stretch>
            <a:fillRect/>
          </a:stretch>
        </p:blipFill>
        <p:spPr>
          <a:xfrm>
            <a:off x="9303759" y="269564"/>
            <a:ext cx="2783205" cy="743585"/>
          </a:xfrm>
          <a:prstGeom prst="rect">
            <a:avLst/>
          </a:prstGeom>
        </p:spPr>
      </p:pic>
      <p:pic>
        <p:nvPicPr>
          <p:cNvPr id="155650" name="Picture 2" descr="Diagrama de canalizaciones de ETL basadas en ev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88" y="1929195"/>
            <a:ext cx="10001250" cy="4829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105488" y="1071439"/>
            <a:ext cx="10913493" cy="111313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r>
              <a:rPr lang="en-US" sz="1400" b="1" dirty="0">
                <a:latin typeface="Bookman Old Style" panose="02050604050505020204" pitchFamily="18" charset="0"/>
              </a:rPr>
              <a:t>Build materialized views to combine and replicate data (in preview)</a:t>
            </a:r>
          </a:p>
          <a:p>
            <a:r>
              <a:rPr lang="en-US" sz="1200" dirty="0">
                <a:latin typeface="Bookman Old Style" panose="02050604050505020204" pitchFamily="18" charset="0"/>
              </a:rPr>
              <a:t>AWS Glue Elastic Views enables you to use familiar SQL to create materialized views. Use these views to access and combine data from multiple source data stores, and keep that combined data up-to-date and accessible from a target data store. The AWS Glue Elastic Views preview currently supports Amazon </a:t>
            </a:r>
            <a:r>
              <a:rPr lang="en-US" sz="1200" dirty="0" err="1">
                <a:latin typeface="Bookman Old Style" panose="02050604050505020204" pitchFamily="18" charset="0"/>
              </a:rPr>
              <a:t>DynamoDB</a:t>
            </a:r>
            <a:r>
              <a:rPr lang="en-US" sz="1200" dirty="0">
                <a:latin typeface="Bookman Old Style" panose="02050604050505020204" pitchFamily="18" charset="0"/>
              </a:rPr>
              <a:t> as a source, with support for Amazon Aurora and Amazon RDS to follow. Currently supported targets are Amazon Redshift, Amazon S3, and Amazon OpenSearch Service (successor to Amazon </a:t>
            </a:r>
            <a:r>
              <a:rPr lang="en-US" sz="1200" dirty="0" err="1">
                <a:latin typeface="Bookman Old Style" panose="02050604050505020204" pitchFamily="18" charset="0"/>
              </a:rPr>
              <a:t>Elasticsearch</a:t>
            </a:r>
            <a:r>
              <a:rPr lang="en-US" sz="1200" dirty="0">
                <a:latin typeface="Bookman Old Style" panose="02050604050505020204" pitchFamily="18" charset="0"/>
              </a:rPr>
              <a:t> Service), with support for Amazon Aurora, Amazon RDS, and Amazon </a:t>
            </a:r>
            <a:r>
              <a:rPr lang="en-US" sz="1200" dirty="0" err="1">
                <a:latin typeface="Bookman Old Style" panose="02050604050505020204" pitchFamily="18" charset="0"/>
              </a:rPr>
              <a:t>DynamoDB</a:t>
            </a:r>
            <a:r>
              <a:rPr lang="en-US" sz="1200" dirty="0">
                <a:latin typeface="Bookman Old Style" panose="02050604050505020204" pitchFamily="18" charset="0"/>
              </a:rPr>
              <a:t> to follow. </a:t>
            </a:r>
          </a:p>
        </p:txBody>
      </p:sp>
      <p:sp>
        <p:nvSpPr>
          <p:cNvPr id="7" name="Título 3"/>
          <p:cNvSpPr>
            <a:spLocks noGrp="1"/>
          </p:cNvSpPr>
          <p:nvPr>
            <p:ph type="title"/>
          </p:nvPr>
        </p:nvSpPr>
        <p:spPr>
          <a:xfrm>
            <a:off x="105488" y="868120"/>
            <a:ext cx="11519451" cy="379395"/>
          </a:xfrm>
        </p:spPr>
        <p:txBody>
          <a:bodyPr vert="horz" lIns="0" tIns="0" rIns="0" bIns="0" rtlCol="0" anchor="t">
            <a:noAutofit/>
          </a:bodyPr>
          <a:lstStyle/>
          <a:p>
            <a:r>
              <a:rPr lang="en-US" sz="1800" dirty="0" smtClean="0">
                <a:latin typeface="Bookman Old Style" panose="02050604050505020204" pitchFamily="18" charset="0"/>
              </a:rPr>
              <a:t>AWS GLUE Use Case</a:t>
            </a:r>
            <a:endParaRPr lang="es-ES" sz="1800" dirty="0">
              <a:latin typeface="Bookman Old Style" panose="02050604050505020204" pitchFamily="18" charset="0"/>
            </a:endParaRPr>
          </a:p>
        </p:txBody>
      </p:sp>
    </p:spTree>
    <p:extLst>
      <p:ext uri="{BB962C8B-B14F-4D97-AF65-F5344CB8AC3E}">
        <p14:creationId xmlns:p14="http://schemas.microsoft.com/office/powerpoint/2010/main" val="12030724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8266" y="268175"/>
            <a:ext cx="2517775" cy="54165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3">
            <a:extLst>
              <a:ext uri="{28A0092B-C50C-407E-A947-70E740481C1C}">
                <a14:useLocalDpi xmlns:a14="http://schemas.microsoft.com/office/drawing/2010/main" val="0"/>
              </a:ext>
            </a:extLst>
          </a:blip>
          <a:stretch>
            <a:fillRect/>
          </a:stretch>
        </p:blipFill>
        <p:spPr>
          <a:xfrm>
            <a:off x="9303759" y="269564"/>
            <a:ext cx="2783205" cy="743585"/>
          </a:xfrm>
          <a:prstGeom prst="rect">
            <a:avLst/>
          </a:prstGeom>
        </p:spPr>
      </p:pic>
      <p:pic>
        <p:nvPicPr>
          <p:cNvPr id="146436" name="Picture 4" descr="Text Question Blog Questions Logo Any PNG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51" y="522000"/>
            <a:ext cx="8798328" cy="63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20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p:custDataLst>
              <p:tags r:id="rId2"/>
            </p:custDataLst>
            <p:extLst>
              <p:ext uri="{D42A27DB-BD31-4B8C-83A1-F6EECF244321}">
                <p14:modId xmlns:p14="http://schemas.microsoft.com/office/powerpoint/2010/main" val="2028286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532" name="Diapositiva de think-cell" r:id="rId5" imgW="384" imgH="384" progId="TCLayout.ActiveDocument.1">
                  <p:embed/>
                </p:oleObj>
              </mc:Choice>
              <mc:Fallback>
                <p:oleObj name="Diapositiva de think-cell" r:id="rId5" imgW="384" imgH="384" progId="TCLayout.ActiveDocument.1">
                  <p:embed/>
                  <p:pic>
                    <p:nvPicPr>
                      <p:cNvPr id="6" name="Objeto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ángulo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4000">
              <a:latin typeface="Playfair Display" panose="00000500000000000000" pitchFamily="2" charset="0"/>
              <a:ea typeface="+mj-ea"/>
              <a:cs typeface="+mj-cs"/>
              <a:sym typeface="Playfair Display" panose="00000500000000000000" pitchFamily="2" charset="0"/>
            </a:endParaRPr>
          </a:p>
        </p:txBody>
      </p:sp>
      <p:sp>
        <p:nvSpPr>
          <p:cNvPr id="2" name="Título 1"/>
          <p:cNvSpPr>
            <a:spLocks noGrp="1"/>
          </p:cNvSpPr>
          <p:nvPr>
            <p:ph type="title"/>
          </p:nvPr>
        </p:nvSpPr>
        <p:spPr/>
        <p:txBody>
          <a:bodyPr/>
          <a:lstStyle/>
          <a:p>
            <a:r>
              <a:rPr lang="es-ES" dirty="0" smtClean="0">
                <a:latin typeface="Book Antiqua" panose="02040602050305030304" pitchFamily="18" charset="0"/>
              </a:rPr>
              <a:t>AWS </a:t>
            </a:r>
            <a:r>
              <a:rPr lang="es-ES" dirty="0" err="1" smtClean="0">
                <a:latin typeface="Book Antiqua" panose="02040602050305030304" pitchFamily="18" charset="0"/>
              </a:rPr>
              <a:t>Glue</a:t>
            </a:r>
            <a:r>
              <a:rPr lang="es-ES" dirty="0" smtClean="0">
                <a:latin typeface="Book Antiqua" panose="02040602050305030304" pitchFamily="18" charset="0"/>
              </a:rPr>
              <a:t> Introducción</a:t>
            </a:r>
            <a:r>
              <a:rPr lang="es-ES" dirty="0"/>
              <a:t/>
            </a:r>
            <a:br>
              <a:rPr lang="es-ES" dirty="0"/>
            </a:br>
            <a:endParaRPr lang="fo-FO" dirty="0"/>
          </a:p>
        </p:txBody>
      </p:sp>
      <p:sp>
        <p:nvSpPr>
          <p:cNvPr id="3" name="Marcador de contenido 2"/>
          <p:cNvSpPr>
            <a:spLocks noGrp="1"/>
          </p:cNvSpPr>
          <p:nvPr>
            <p:ph sz="quarter" idx="11"/>
          </p:nvPr>
        </p:nvSpPr>
        <p:spPr/>
        <p:txBody>
          <a:bodyPr/>
          <a:lstStyle/>
          <a:p>
            <a:r>
              <a:rPr lang="es-ES"/>
              <a:t>01</a:t>
            </a:r>
            <a:endParaRPr lang="fo-FO"/>
          </a:p>
        </p:txBody>
      </p:sp>
      <p:sp>
        <p:nvSpPr>
          <p:cNvPr id="4" name="Marcador de texto 3"/>
          <p:cNvSpPr>
            <a:spLocks noGrp="1"/>
          </p:cNvSpPr>
          <p:nvPr>
            <p:ph type="body" sz="quarter" idx="12"/>
          </p:nvPr>
        </p:nvSpPr>
        <p:spPr/>
        <p:txBody>
          <a:bodyPr/>
          <a:lstStyle/>
          <a:p>
            <a:pPr marL="285750" indent="-285750">
              <a:buFont typeface="Arial" panose="020B0604020202020204" pitchFamily="34" charset="0"/>
              <a:buChar char="•"/>
            </a:pPr>
            <a:r>
              <a:rPr lang="en-US" dirty="0">
                <a:latin typeface="Book Antiqua" panose="02040602050305030304" pitchFamily="18" charset="0"/>
              </a:rPr>
              <a:t>What is it?</a:t>
            </a:r>
          </a:p>
          <a:p>
            <a:pPr marL="285750" indent="-285750">
              <a:buFont typeface="Arial" panose="020B0604020202020204" pitchFamily="34" charset="0"/>
              <a:buChar char="•"/>
            </a:pPr>
            <a:r>
              <a:rPr lang="en-US" dirty="0">
                <a:latin typeface="Book Antiqua" panose="02040602050305030304" pitchFamily="18" charset="0"/>
              </a:rPr>
              <a:t>Concepts</a:t>
            </a:r>
          </a:p>
          <a:p>
            <a:pPr marL="285750" indent="-285750">
              <a:buFont typeface="Arial" panose="020B0604020202020204" pitchFamily="34" charset="0"/>
              <a:buChar char="•"/>
            </a:pPr>
            <a:r>
              <a:rPr lang="en-US" dirty="0" smtClean="0">
                <a:latin typeface="Book Antiqua" panose="02040602050305030304" pitchFamily="18" charset="0"/>
              </a:rPr>
              <a:t>Uses</a:t>
            </a:r>
            <a:endParaRPr lang="fo-FO" dirty="0"/>
          </a:p>
        </p:txBody>
      </p:sp>
    </p:spTree>
    <p:extLst>
      <p:ext uri="{BB962C8B-B14F-4D97-AF65-F5344CB8AC3E}">
        <p14:creationId xmlns:p14="http://schemas.microsoft.com/office/powerpoint/2010/main" val="2390119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51579" name="Diapositiva de think-cell" r:id="rId7" imgW="270" imgH="270" progId="TCLayout.ActiveDocument.1">
                  <p:embed/>
                </p:oleObj>
              </mc:Choice>
              <mc:Fallback>
                <p:oleObj name="Diapositiva de think-cell" r:id="rId7" imgW="270" imgH="270" progId="TCLayout.ActiveDocument.1">
                  <p:embed/>
                  <p:pic>
                    <p:nvPicPr>
                      <p:cNvPr id="11" name="Objeto 10" hidden="1"/>
                      <p:cNvPicPr/>
                      <p:nvPr/>
                    </p:nvPicPr>
                    <p:blipFill>
                      <a:blip r:embed="rId8"/>
                      <a:stretch>
                        <a:fillRect/>
                      </a:stretch>
                    </p:blipFill>
                    <p:spPr>
                      <a:xfrm>
                        <a:off x="2118" y="2118"/>
                        <a:ext cx="2117" cy="2117"/>
                      </a:xfrm>
                      <a:prstGeom prst="rect">
                        <a:avLst/>
                      </a:prstGeom>
                    </p:spPr>
                  </p:pic>
                </p:oleObj>
              </mc:Fallback>
            </mc:AlternateContent>
          </a:graphicData>
        </a:graphic>
      </p:graphicFrame>
      <p:sp>
        <p:nvSpPr>
          <p:cNvPr id="2" name="Rectángulo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5" name="Título 4"/>
          <p:cNvSpPr>
            <a:spLocks noGrp="1"/>
          </p:cNvSpPr>
          <p:nvPr>
            <p:ph type="title"/>
          </p:nvPr>
        </p:nvSpPr>
        <p:spPr>
          <a:xfrm>
            <a:off x="123270" y="892144"/>
            <a:ext cx="11519451" cy="525167"/>
          </a:xfrm>
        </p:spPr>
        <p:txBody>
          <a:bodyPr/>
          <a:lstStyle/>
          <a:p>
            <a:r>
              <a:rPr lang="en-US" sz="1800" dirty="0">
                <a:latin typeface="Bookman Old Style" panose="02050604050505020204" pitchFamily="18" charset="0"/>
              </a:rPr>
              <a:t>AWS Glue </a:t>
            </a:r>
            <a:r>
              <a:rPr lang="en-US" sz="1800" dirty="0" smtClean="0">
                <a:latin typeface="Bookman Old Style" panose="02050604050505020204" pitchFamily="18" charset="0"/>
              </a:rPr>
              <a:t>What is?</a:t>
            </a:r>
            <a:endParaRPr lang="es-ES" sz="1800" dirty="0">
              <a:latin typeface="Bookman Old Style" panose="02050604050505020204" pitchFamily="18" charset="0"/>
            </a:endParaRPr>
          </a:p>
        </p:txBody>
      </p:sp>
      <p:sp>
        <p:nvSpPr>
          <p:cNvPr id="6"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a:t>
            </a:r>
            <a:r>
              <a:rPr lang="es-ES" sz="1200" dirty="0" err="1" smtClean="0">
                <a:latin typeface="Arial Narrow" panose="020B0606020202030204" pitchFamily="34" charset="0"/>
              </a:rPr>
              <a:t>What</a:t>
            </a:r>
            <a:r>
              <a:rPr lang="es-ES" sz="1200" dirty="0" smtClean="0">
                <a:latin typeface="Arial Narrow" panose="020B0606020202030204" pitchFamily="34" charset="0"/>
              </a:rPr>
              <a:t> </a:t>
            </a:r>
            <a:r>
              <a:rPr lang="es-ES" sz="1200" dirty="0" err="1" smtClean="0">
                <a:latin typeface="Arial Narrow" panose="020B0606020202030204" pitchFamily="34" charset="0"/>
              </a:rPr>
              <a:t>is</a:t>
            </a:r>
            <a:r>
              <a:rPr lang="es-ES" sz="1200" dirty="0" smtClean="0">
                <a:latin typeface="Arial Narrow" panose="020B0606020202030204" pitchFamily="34" charset="0"/>
              </a:rPr>
              <a:t>?</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pic>
        <p:nvPicPr>
          <p:cNvPr id="35" name="Imagen 34"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40" name="Imagen 39"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pic>
        <p:nvPicPr>
          <p:cNvPr id="8" name="qgWMfNSN9f4"/>
          <p:cNvPicPr>
            <a:picLocks noRot="1" noChangeAspect="1"/>
          </p:cNvPicPr>
          <p:nvPr>
            <a:videoFile r:link="rId4"/>
          </p:nvPr>
        </p:nvPicPr>
        <p:blipFill>
          <a:blip r:embed="rId11"/>
          <a:stretch>
            <a:fillRect/>
          </a:stretch>
        </p:blipFill>
        <p:spPr>
          <a:xfrm>
            <a:off x="406400" y="1827180"/>
            <a:ext cx="11453091" cy="4462784"/>
          </a:xfrm>
          <a:prstGeom prst="rect">
            <a:avLst/>
          </a:prstGeom>
        </p:spPr>
      </p:pic>
    </p:spTree>
    <p:extLst>
      <p:ext uri="{BB962C8B-B14F-4D97-AF65-F5344CB8AC3E}">
        <p14:creationId xmlns:p14="http://schemas.microsoft.com/office/powerpoint/2010/main" val="1775339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2"/>
            </p:custDataLst>
            <p:extLst>
              <p:ext uri="{D42A27DB-BD31-4B8C-83A1-F6EECF244321}">
                <p14:modId xmlns:p14="http://schemas.microsoft.com/office/powerpoint/2010/main" val="427103263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63562" name="Diapositiva de think-cell" r:id="rId6" imgW="270" imgH="270" progId="TCLayout.ActiveDocument.1">
                  <p:embed/>
                </p:oleObj>
              </mc:Choice>
              <mc:Fallback>
                <p:oleObj name="Diapositiva de think-cell" r:id="rId6" imgW="270" imgH="270" progId="TCLayout.ActiveDocument.1">
                  <p:embed/>
                  <p:pic>
                    <p:nvPicPr>
                      <p:cNvPr id="11" name="Objeto 10" hidden="1"/>
                      <p:cNvPicPr/>
                      <p:nvPr/>
                    </p:nvPicPr>
                    <p:blipFill>
                      <a:blip r:embed="rId7"/>
                      <a:stretch>
                        <a:fillRect/>
                      </a:stretch>
                    </p:blipFill>
                    <p:spPr>
                      <a:xfrm>
                        <a:off x="2118" y="2118"/>
                        <a:ext cx="2117" cy="2117"/>
                      </a:xfrm>
                      <a:prstGeom prst="rect">
                        <a:avLst/>
                      </a:prstGeom>
                    </p:spPr>
                  </p:pic>
                </p:oleObj>
              </mc:Fallback>
            </mc:AlternateContent>
          </a:graphicData>
        </a:graphic>
      </p:graphicFrame>
      <p:sp>
        <p:nvSpPr>
          <p:cNvPr id="2" name="Rectángulo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37" name="Forma libre 36"/>
          <p:cNvSpPr/>
          <p:nvPr/>
        </p:nvSpPr>
        <p:spPr>
          <a:xfrm flipV="1">
            <a:off x="3273291" y="3318276"/>
            <a:ext cx="5768858" cy="663174"/>
          </a:xfrm>
          <a:custGeom>
            <a:avLst/>
            <a:gdLst>
              <a:gd name="connsiteX0" fmla="*/ 0 w 5473048"/>
              <a:gd name="connsiteY0" fmla="*/ 655026 h 655026"/>
              <a:gd name="connsiteX1" fmla="*/ 552450 w 5473048"/>
              <a:gd name="connsiteY1" fmla="*/ 655026 h 655026"/>
              <a:gd name="connsiteX2" fmla="*/ 1587500 w 5473048"/>
              <a:gd name="connsiteY2" fmla="*/ 655026 h 655026"/>
              <a:gd name="connsiteX3" fmla="*/ 2139950 w 5473048"/>
              <a:gd name="connsiteY3" fmla="*/ 655026 h 655026"/>
              <a:gd name="connsiteX4" fmla="*/ 3333098 w 5473048"/>
              <a:gd name="connsiteY4" fmla="*/ 655026 h 655026"/>
              <a:gd name="connsiteX5" fmla="*/ 3885548 w 5473048"/>
              <a:gd name="connsiteY5" fmla="*/ 655026 h 655026"/>
              <a:gd name="connsiteX6" fmla="*/ 4920598 w 5473048"/>
              <a:gd name="connsiteY6" fmla="*/ 655026 h 655026"/>
              <a:gd name="connsiteX7" fmla="*/ 5473048 w 5473048"/>
              <a:gd name="connsiteY7" fmla="*/ 655026 h 655026"/>
              <a:gd name="connsiteX8" fmla="*/ 5262595 w 5473048"/>
              <a:gd name="connsiteY8" fmla="*/ 0 h 655026"/>
              <a:gd name="connsiteX9" fmla="*/ 4710145 w 5473048"/>
              <a:gd name="connsiteY9" fmla="*/ 0 h 655026"/>
              <a:gd name="connsiteX10" fmla="*/ 3675095 w 5473048"/>
              <a:gd name="connsiteY10" fmla="*/ 0 h 655026"/>
              <a:gd name="connsiteX11" fmla="*/ 3122645 w 5473048"/>
              <a:gd name="connsiteY11" fmla="*/ 0 h 655026"/>
              <a:gd name="connsiteX12" fmla="*/ 2350403 w 5473048"/>
              <a:gd name="connsiteY12" fmla="*/ 0 h 655026"/>
              <a:gd name="connsiteX13" fmla="*/ 1797953 w 5473048"/>
              <a:gd name="connsiteY13" fmla="*/ 0 h 655026"/>
              <a:gd name="connsiteX14" fmla="*/ 762903 w 5473048"/>
              <a:gd name="connsiteY14" fmla="*/ 0 h 655026"/>
              <a:gd name="connsiteX15" fmla="*/ 210453 w 5473048"/>
              <a:gd name="connsiteY15" fmla="*/ 0 h 6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73048" h="655026">
                <a:moveTo>
                  <a:pt x="0" y="655026"/>
                </a:moveTo>
                <a:lnTo>
                  <a:pt x="552450" y="655026"/>
                </a:lnTo>
                <a:lnTo>
                  <a:pt x="1587500" y="655026"/>
                </a:lnTo>
                <a:lnTo>
                  <a:pt x="2139950" y="655026"/>
                </a:lnTo>
                <a:lnTo>
                  <a:pt x="3333098" y="655026"/>
                </a:lnTo>
                <a:lnTo>
                  <a:pt x="3885548" y="655026"/>
                </a:lnTo>
                <a:lnTo>
                  <a:pt x="4920598" y="655026"/>
                </a:lnTo>
                <a:lnTo>
                  <a:pt x="5473048" y="655026"/>
                </a:lnTo>
                <a:lnTo>
                  <a:pt x="5262595" y="0"/>
                </a:lnTo>
                <a:lnTo>
                  <a:pt x="4710145" y="0"/>
                </a:lnTo>
                <a:lnTo>
                  <a:pt x="3675095" y="0"/>
                </a:lnTo>
                <a:lnTo>
                  <a:pt x="3122645" y="0"/>
                </a:lnTo>
                <a:lnTo>
                  <a:pt x="2350403" y="0"/>
                </a:lnTo>
                <a:lnTo>
                  <a:pt x="1797953" y="0"/>
                </a:lnTo>
                <a:lnTo>
                  <a:pt x="762903" y="0"/>
                </a:lnTo>
                <a:lnTo>
                  <a:pt x="210453" y="0"/>
                </a:lnTo>
                <a:close/>
              </a:path>
            </a:pathLst>
          </a:custGeom>
          <a:solidFill>
            <a:schemeClr val="accent5">
              <a:lumMod val="20000"/>
              <a:lumOff val="8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8" name="Forma libre 37"/>
          <p:cNvSpPr/>
          <p:nvPr/>
        </p:nvSpPr>
        <p:spPr>
          <a:xfrm flipV="1">
            <a:off x="3273291" y="4356501"/>
            <a:ext cx="5659069" cy="663174"/>
          </a:xfrm>
          <a:custGeom>
            <a:avLst/>
            <a:gdLst>
              <a:gd name="connsiteX0" fmla="*/ 0 w 5473048"/>
              <a:gd name="connsiteY0" fmla="*/ 655026 h 655026"/>
              <a:gd name="connsiteX1" fmla="*/ 552450 w 5473048"/>
              <a:gd name="connsiteY1" fmla="*/ 655026 h 655026"/>
              <a:gd name="connsiteX2" fmla="*/ 1587500 w 5473048"/>
              <a:gd name="connsiteY2" fmla="*/ 655026 h 655026"/>
              <a:gd name="connsiteX3" fmla="*/ 2139950 w 5473048"/>
              <a:gd name="connsiteY3" fmla="*/ 655026 h 655026"/>
              <a:gd name="connsiteX4" fmla="*/ 3333098 w 5473048"/>
              <a:gd name="connsiteY4" fmla="*/ 655026 h 655026"/>
              <a:gd name="connsiteX5" fmla="*/ 3885548 w 5473048"/>
              <a:gd name="connsiteY5" fmla="*/ 655026 h 655026"/>
              <a:gd name="connsiteX6" fmla="*/ 4920598 w 5473048"/>
              <a:gd name="connsiteY6" fmla="*/ 655026 h 655026"/>
              <a:gd name="connsiteX7" fmla="*/ 5473048 w 5473048"/>
              <a:gd name="connsiteY7" fmla="*/ 655026 h 655026"/>
              <a:gd name="connsiteX8" fmla="*/ 5262595 w 5473048"/>
              <a:gd name="connsiteY8" fmla="*/ 0 h 655026"/>
              <a:gd name="connsiteX9" fmla="*/ 4710145 w 5473048"/>
              <a:gd name="connsiteY9" fmla="*/ 0 h 655026"/>
              <a:gd name="connsiteX10" fmla="*/ 3675095 w 5473048"/>
              <a:gd name="connsiteY10" fmla="*/ 0 h 655026"/>
              <a:gd name="connsiteX11" fmla="*/ 3122645 w 5473048"/>
              <a:gd name="connsiteY11" fmla="*/ 0 h 655026"/>
              <a:gd name="connsiteX12" fmla="*/ 2350403 w 5473048"/>
              <a:gd name="connsiteY12" fmla="*/ 0 h 655026"/>
              <a:gd name="connsiteX13" fmla="*/ 1797953 w 5473048"/>
              <a:gd name="connsiteY13" fmla="*/ 0 h 655026"/>
              <a:gd name="connsiteX14" fmla="*/ 762903 w 5473048"/>
              <a:gd name="connsiteY14" fmla="*/ 0 h 655026"/>
              <a:gd name="connsiteX15" fmla="*/ 210453 w 5473048"/>
              <a:gd name="connsiteY15" fmla="*/ 0 h 6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73048" h="655026">
                <a:moveTo>
                  <a:pt x="0" y="655026"/>
                </a:moveTo>
                <a:lnTo>
                  <a:pt x="552450" y="655026"/>
                </a:lnTo>
                <a:lnTo>
                  <a:pt x="1587500" y="655026"/>
                </a:lnTo>
                <a:lnTo>
                  <a:pt x="2139950" y="655026"/>
                </a:lnTo>
                <a:lnTo>
                  <a:pt x="3333098" y="655026"/>
                </a:lnTo>
                <a:lnTo>
                  <a:pt x="3885548" y="655026"/>
                </a:lnTo>
                <a:lnTo>
                  <a:pt x="4920598" y="655026"/>
                </a:lnTo>
                <a:lnTo>
                  <a:pt x="5473048" y="655026"/>
                </a:lnTo>
                <a:lnTo>
                  <a:pt x="5262595" y="0"/>
                </a:lnTo>
                <a:lnTo>
                  <a:pt x="4710145" y="0"/>
                </a:lnTo>
                <a:lnTo>
                  <a:pt x="3675095" y="0"/>
                </a:lnTo>
                <a:lnTo>
                  <a:pt x="3122645" y="0"/>
                </a:lnTo>
                <a:lnTo>
                  <a:pt x="2350403" y="0"/>
                </a:lnTo>
                <a:lnTo>
                  <a:pt x="1797953" y="0"/>
                </a:lnTo>
                <a:lnTo>
                  <a:pt x="762903" y="0"/>
                </a:lnTo>
                <a:lnTo>
                  <a:pt x="210453" y="0"/>
                </a:lnTo>
                <a:close/>
              </a:path>
            </a:pathLst>
          </a:custGeom>
          <a:solidFill>
            <a:schemeClr val="accent5">
              <a:lumMod val="20000"/>
              <a:lumOff val="8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9" name="Forma libre 38"/>
          <p:cNvSpPr/>
          <p:nvPr/>
        </p:nvSpPr>
        <p:spPr>
          <a:xfrm flipV="1">
            <a:off x="3273291" y="5489976"/>
            <a:ext cx="5659069" cy="663174"/>
          </a:xfrm>
          <a:custGeom>
            <a:avLst/>
            <a:gdLst>
              <a:gd name="connsiteX0" fmla="*/ 0 w 5473048"/>
              <a:gd name="connsiteY0" fmla="*/ 655026 h 655026"/>
              <a:gd name="connsiteX1" fmla="*/ 552450 w 5473048"/>
              <a:gd name="connsiteY1" fmla="*/ 655026 h 655026"/>
              <a:gd name="connsiteX2" fmla="*/ 1587500 w 5473048"/>
              <a:gd name="connsiteY2" fmla="*/ 655026 h 655026"/>
              <a:gd name="connsiteX3" fmla="*/ 2139950 w 5473048"/>
              <a:gd name="connsiteY3" fmla="*/ 655026 h 655026"/>
              <a:gd name="connsiteX4" fmla="*/ 3333098 w 5473048"/>
              <a:gd name="connsiteY4" fmla="*/ 655026 h 655026"/>
              <a:gd name="connsiteX5" fmla="*/ 3885548 w 5473048"/>
              <a:gd name="connsiteY5" fmla="*/ 655026 h 655026"/>
              <a:gd name="connsiteX6" fmla="*/ 4920598 w 5473048"/>
              <a:gd name="connsiteY6" fmla="*/ 655026 h 655026"/>
              <a:gd name="connsiteX7" fmla="*/ 5473048 w 5473048"/>
              <a:gd name="connsiteY7" fmla="*/ 655026 h 655026"/>
              <a:gd name="connsiteX8" fmla="*/ 5262595 w 5473048"/>
              <a:gd name="connsiteY8" fmla="*/ 0 h 655026"/>
              <a:gd name="connsiteX9" fmla="*/ 4710145 w 5473048"/>
              <a:gd name="connsiteY9" fmla="*/ 0 h 655026"/>
              <a:gd name="connsiteX10" fmla="*/ 3675095 w 5473048"/>
              <a:gd name="connsiteY10" fmla="*/ 0 h 655026"/>
              <a:gd name="connsiteX11" fmla="*/ 3122645 w 5473048"/>
              <a:gd name="connsiteY11" fmla="*/ 0 h 655026"/>
              <a:gd name="connsiteX12" fmla="*/ 2350403 w 5473048"/>
              <a:gd name="connsiteY12" fmla="*/ 0 h 655026"/>
              <a:gd name="connsiteX13" fmla="*/ 1797953 w 5473048"/>
              <a:gd name="connsiteY13" fmla="*/ 0 h 655026"/>
              <a:gd name="connsiteX14" fmla="*/ 762903 w 5473048"/>
              <a:gd name="connsiteY14" fmla="*/ 0 h 655026"/>
              <a:gd name="connsiteX15" fmla="*/ 210453 w 5473048"/>
              <a:gd name="connsiteY15" fmla="*/ 0 h 6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73048" h="655026">
                <a:moveTo>
                  <a:pt x="0" y="655026"/>
                </a:moveTo>
                <a:lnTo>
                  <a:pt x="552450" y="655026"/>
                </a:lnTo>
                <a:lnTo>
                  <a:pt x="1587500" y="655026"/>
                </a:lnTo>
                <a:lnTo>
                  <a:pt x="2139950" y="655026"/>
                </a:lnTo>
                <a:lnTo>
                  <a:pt x="3333098" y="655026"/>
                </a:lnTo>
                <a:lnTo>
                  <a:pt x="3885548" y="655026"/>
                </a:lnTo>
                <a:lnTo>
                  <a:pt x="4920598" y="655026"/>
                </a:lnTo>
                <a:lnTo>
                  <a:pt x="5473048" y="655026"/>
                </a:lnTo>
                <a:lnTo>
                  <a:pt x="5262595" y="0"/>
                </a:lnTo>
                <a:lnTo>
                  <a:pt x="4710145" y="0"/>
                </a:lnTo>
                <a:lnTo>
                  <a:pt x="3675095" y="0"/>
                </a:lnTo>
                <a:lnTo>
                  <a:pt x="3122645" y="0"/>
                </a:lnTo>
                <a:lnTo>
                  <a:pt x="2350403" y="0"/>
                </a:lnTo>
                <a:lnTo>
                  <a:pt x="1797953" y="0"/>
                </a:lnTo>
                <a:lnTo>
                  <a:pt x="762903" y="0"/>
                </a:lnTo>
                <a:lnTo>
                  <a:pt x="210453" y="0"/>
                </a:lnTo>
                <a:close/>
              </a:path>
            </a:pathLst>
          </a:custGeom>
          <a:solidFill>
            <a:schemeClr val="accent5">
              <a:lumMod val="20000"/>
              <a:lumOff val="8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29" name="Freeform 11">
            <a:extLst>
              <a:ext uri="{FF2B5EF4-FFF2-40B4-BE49-F238E27FC236}">
                <a16:creationId xmlns:a16="http://schemas.microsoft.com/office/drawing/2014/main" id="{091D2C9B-0959-2A48-A463-D8C52AD3E8A2}"/>
              </a:ext>
            </a:extLst>
          </p:cNvPr>
          <p:cNvSpPr/>
          <p:nvPr/>
        </p:nvSpPr>
        <p:spPr>
          <a:xfrm rot="5400000">
            <a:off x="-99629" y="1558130"/>
            <a:ext cx="6048661" cy="6497104"/>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599">
                <a:solidFill>
                  <a:schemeClr val="tx1"/>
                </a:solidFill>
              </a:rPr>
              <a:t> </a:t>
            </a:r>
          </a:p>
        </p:txBody>
      </p:sp>
      <p:sp>
        <p:nvSpPr>
          <p:cNvPr id="5" name="Título 4"/>
          <p:cNvSpPr>
            <a:spLocks noGrp="1"/>
          </p:cNvSpPr>
          <p:nvPr>
            <p:ph type="title"/>
          </p:nvPr>
        </p:nvSpPr>
        <p:spPr>
          <a:xfrm>
            <a:off x="123270" y="892144"/>
            <a:ext cx="11519451" cy="525167"/>
          </a:xfrm>
        </p:spPr>
        <p:txBody>
          <a:bodyPr/>
          <a:lstStyle/>
          <a:p>
            <a:r>
              <a:rPr lang="en-US" sz="1800" dirty="0">
                <a:latin typeface="Bookman Old Style" panose="02050604050505020204" pitchFamily="18" charset="0"/>
              </a:rPr>
              <a:t>AWS Glue is a fully managed ETL (extract, transform, and load) service that makes it simple and cost-effective to categorize your data, clean it, enrich it, and move it reliably between various data stores and data </a:t>
            </a:r>
            <a:r>
              <a:rPr lang="en-US" sz="1800" dirty="0" smtClean="0">
                <a:latin typeface="Bookman Old Style" panose="02050604050505020204" pitchFamily="18" charset="0"/>
              </a:rPr>
              <a:t>streams</a:t>
            </a:r>
            <a:endParaRPr lang="es-ES" sz="1800" dirty="0">
              <a:latin typeface="Bookman Old Style" panose="02050604050505020204" pitchFamily="18" charset="0"/>
            </a:endParaRPr>
          </a:p>
        </p:txBody>
      </p:sp>
      <p:sp>
        <p:nvSpPr>
          <p:cNvPr id="6"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a:t>
            </a:r>
            <a:r>
              <a:rPr lang="es-ES" sz="1200" dirty="0" err="1" smtClean="0">
                <a:latin typeface="Arial Narrow" panose="020B0606020202030204" pitchFamily="34" charset="0"/>
              </a:rPr>
              <a:t>What</a:t>
            </a:r>
            <a:r>
              <a:rPr lang="es-ES" sz="1200" dirty="0" smtClean="0">
                <a:latin typeface="Arial Narrow" panose="020B0606020202030204" pitchFamily="34" charset="0"/>
              </a:rPr>
              <a:t> </a:t>
            </a:r>
            <a:r>
              <a:rPr lang="es-ES" sz="1200" dirty="0" err="1" smtClean="0">
                <a:latin typeface="Arial Narrow" panose="020B0606020202030204" pitchFamily="34" charset="0"/>
              </a:rPr>
              <a:t>is</a:t>
            </a:r>
            <a:r>
              <a:rPr lang="es-ES" sz="1200" dirty="0" smtClean="0">
                <a:latin typeface="Arial Narrow" panose="020B0606020202030204" pitchFamily="34" charset="0"/>
              </a:rPr>
              <a:t>?</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sp>
        <p:nvSpPr>
          <p:cNvPr id="18" name="AutoShape 10">
            <a:extLst>
              <a:ext uri="{FF2B5EF4-FFF2-40B4-BE49-F238E27FC236}">
                <a16:creationId xmlns:a16="http://schemas.microsoft.com/office/drawing/2014/main" id="{28EB9D25-F12C-1B4F-AA6C-1500DB7BB38E}"/>
              </a:ext>
            </a:extLst>
          </p:cNvPr>
          <p:cNvSpPr>
            <a:spLocks noChangeArrowheads="1"/>
          </p:cNvSpPr>
          <p:nvPr/>
        </p:nvSpPr>
        <p:spPr bwMode="gray">
          <a:xfrm>
            <a:off x="5882996" y="3391235"/>
            <a:ext cx="3200009" cy="509111"/>
          </a:xfrm>
          <a:prstGeom prst="rect">
            <a:avLst/>
          </a:prstGeom>
          <a:noFill/>
          <a:ln w="9525">
            <a:noFill/>
            <a:miter lim="800000"/>
            <a:headEnd/>
            <a:tailEnd/>
          </a:ln>
          <a:effectLst/>
        </p:spPr>
        <p:txBody>
          <a:bodyPr wrap="square" lIns="0" tIns="0" rIns="0" bIns="0" anchor="ctr" anchorCtr="0">
            <a:noAutofit/>
          </a:bodyPr>
          <a:lstStyle/>
          <a:p>
            <a:pPr>
              <a:spcBef>
                <a:spcPts val="400"/>
              </a:spcBef>
              <a:buSzPct val="100000"/>
            </a:pPr>
            <a:r>
              <a:rPr lang="es-ES" sz="1400" b="1" dirty="0" err="1" smtClean="0">
                <a:latin typeface="Bookman Old Style" panose="02050604050505020204" pitchFamily="18" charset="0"/>
              </a:rPr>
              <a:t>Discover</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Automatically</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discover</a:t>
            </a:r>
            <a:r>
              <a:rPr lang="es-ES" sz="1400" dirty="0" smtClean="0">
                <a:latin typeface="Bookman Old Style" panose="02050604050505020204" pitchFamily="18" charset="0"/>
              </a:rPr>
              <a:t> and </a:t>
            </a:r>
            <a:r>
              <a:rPr lang="es-ES" sz="1400" dirty="0" err="1" smtClean="0">
                <a:latin typeface="Bookman Old Style" panose="02050604050505020204" pitchFamily="18" charset="0"/>
              </a:rPr>
              <a:t>categorize</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the</a:t>
            </a:r>
            <a:r>
              <a:rPr lang="es-ES" sz="1400" dirty="0" smtClean="0">
                <a:latin typeface="Bookman Old Style" panose="02050604050505020204" pitchFamily="18" charset="0"/>
              </a:rPr>
              <a:t> data</a:t>
            </a:r>
            <a:endParaRPr lang="es-ES" sz="1400" dirty="0">
              <a:latin typeface="Bookman Old Style" panose="02050604050505020204" pitchFamily="18" charset="0"/>
            </a:endParaRPr>
          </a:p>
        </p:txBody>
      </p:sp>
      <p:sp>
        <p:nvSpPr>
          <p:cNvPr id="20" name="AutoShape 10">
            <a:extLst>
              <a:ext uri="{FF2B5EF4-FFF2-40B4-BE49-F238E27FC236}">
                <a16:creationId xmlns:a16="http://schemas.microsoft.com/office/drawing/2014/main" id="{28EB9D25-F12C-1B4F-AA6C-1500DB7BB38E}"/>
              </a:ext>
            </a:extLst>
          </p:cNvPr>
          <p:cNvSpPr>
            <a:spLocks noChangeArrowheads="1"/>
          </p:cNvSpPr>
          <p:nvPr/>
        </p:nvSpPr>
        <p:spPr bwMode="gray">
          <a:xfrm>
            <a:off x="5882997" y="4433533"/>
            <a:ext cx="2641572" cy="509111"/>
          </a:xfrm>
          <a:prstGeom prst="rect">
            <a:avLst/>
          </a:prstGeom>
          <a:noFill/>
          <a:ln w="9525">
            <a:noFill/>
            <a:miter lim="800000"/>
            <a:headEnd/>
            <a:tailEnd/>
          </a:ln>
          <a:effectLst/>
        </p:spPr>
        <p:txBody>
          <a:bodyPr wrap="square" lIns="0" tIns="0" rIns="0" bIns="0" anchor="ctr" anchorCtr="0">
            <a:noAutofit/>
          </a:bodyPr>
          <a:lstStyle/>
          <a:p>
            <a:pPr>
              <a:spcBef>
                <a:spcPts val="400"/>
              </a:spcBef>
              <a:buSzPct val="100000"/>
            </a:pPr>
            <a:r>
              <a:rPr lang="es-ES" sz="1400" b="1" dirty="0" smtClean="0">
                <a:latin typeface="Bookman Old Style" panose="02050604050505020204" pitchFamily="18" charset="0"/>
              </a:rPr>
              <a:t>ETL: </a:t>
            </a:r>
            <a:r>
              <a:rPr lang="es-ES" sz="1400" dirty="0" err="1" smtClean="0">
                <a:latin typeface="Bookman Old Style" panose="02050604050505020204" pitchFamily="18" charset="0"/>
              </a:rPr>
              <a:t>Clean</a:t>
            </a:r>
            <a:r>
              <a:rPr lang="es-ES" sz="1400" b="1" dirty="0" smtClean="0">
                <a:latin typeface="Bookman Old Style" panose="02050604050505020204" pitchFamily="18" charset="0"/>
              </a:rPr>
              <a:t> </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enrich</a:t>
            </a:r>
            <a:r>
              <a:rPr lang="es-ES" sz="1400" dirty="0" smtClean="0">
                <a:latin typeface="Bookman Old Style" panose="02050604050505020204" pitchFamily="18" charset="0"/>
              </a:rPr>
              <a:t> and </a:t>
            </a:r>
            <a:r>
              <a:rPr lang="es-ES" sz="1400" dirty="0" err="1" smtClean="0">
                <a:latin typeface="Bookman Old Style" panose="02050604050505020204" pitchFamily="18" charset="0"/>
              </a:rPr>
              <a:t>relyable</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move</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between</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different</a:t>
            </a:r>
            <a:r>
              <a:rPr lang="es-ES" sz="1400" dirty="0" smtClean="0">
                <a:latin typeface="Bookman Old Style" panose="02050604050505020204" pitchFamily="18" charset="0"/>
              </a:rPr>
              <a:t> data </a:t>
            </a:r>
            <a:r>
              <a:rPr lang="es-ES" sz="1400" dirty="0" err="1" smtClean="0">
                <a:latin typeface="Bookman Old Style" panose="02050604050505020204" pitchFamily="18" charset="0"/>
              </a:rPr>
              <a:t>sources</a:t>
            </a:r>
            <a:endParaRPr lang="es-ES" sz="1400" dirty="0">
              <a:latin typeface="Bookman Old Style" panose="02050604050505020204" pitchFamily="18" charset="0"/>
            </a:endParaRPr>
          </a:p>
        </p:txBody>
      </p:sp>
      <p:sp>
        <p:nvSpPr>
          <p:cNvPr id="22" name="AutoShape 10">
            <a:extLst>
              <a:ext uri="{FF2B5EF4-FFF2-40B4-BE49-F238E27FC236}">
                <a16:creationId xmlns:a16="http://schemas.microsoft.com/office/drawing/2014/main" id="{28EB9D25-F12C-1B4F-AA6C-1500DB7BB38E}"/>
              </a:ext>
            </a:extLst>
          </p:cNvPr>
          <p:cNvSpPr>
            <a:spLocks noChangeArrowheads="1"/>
          </p:cNvSpPr>
          <p:nvPr/>
        </p:nvSpPr>
        <p:spPr bwMode="gray">
          <a:xfrm>
            <a:off x="5882996" y="5549942"/>
            <a:ext cx="3007227" cy="509111"/>
          </a:xfrm>
          <a:prstGeom prst="rect">
            <a:avLst/>
          </a:prstGeom>
          <a:noFill/>
          <a:ln w="9525">
            <a:noFill/>
            <a:miter lim="800000"/>
            <a:headEnd/>
            <a:tailEnd/>
          </a:ln>
          <a:effectLst/>
        </p:spPr>
        <p:txBody>
          <a:bodyPr wrap="square" lIns="0" tIns="0" rIns="0" bIns="0" anchor="ctr" anchorCtr="0">
            <a:noAutofit/>
          </a:bodyPr>
          <a:lstStyle/>
          <a:p>
            <a:pPr>
              <a:spcBef>
                <a:spcPts val="400"/>
              </a:spcBef>
              <a:buSzPct val="100000"/>
            </a:pPr>
            <a:r>
              <a:rPr lang="es-ES" sz="1400" b="1" dirty="0" err="1" smtClean="0">
                <a:latin typeface="Bookman Old Style" panose="02050604050505020204" pitchFamily="18" charset="0"/>
              </a:rPr>
              <a:t>Deploy</a:t>
            </a:r>
            <a:r>
              <a:rPr lang="es-ES" sz="1400" dirty="0" smtClean="0">
                <a:latin typeface="Bookman Old Style" panose="02050604050505020204" pitchFamily="18" charset="0"/>
              </a:rPr>
              <a:t>: Run Jobs of ETL in </a:t>
            </a:r>
            <a:r>
              <a:rPr lang="es-ES" sz="1400" dirty="0" err="1" smtClean="0">
                <a:latin typeface="Bookman Old Style" panose="02050604050505020204" pitchFamily="18" charset="0"/>
              </a:rPr>
              <a:t>serverless</a:t>
            </a:r>
            <a:endParaRPr lang="es-ES" sz="1400" dirty="0">
              <a:latin typeface="Bookman Old Style" panose="02050604050505020204" pitchFamily="18" charset="0"/>
            </a:endParaRPr>
          </a:p>
        </p:txBody>
      </p:sp>
      <p:sp>
        <p:nvSpPr>
          <p:cNvPr id="32" name="96 CuadroTexto"/>
          <p:cNvSpPr txBox="1"/>
          <p:nvPr/>
        </p:nvSpPr>
        <p:spPr>
          <a:xfrm>
            <a:off x="10309870" y="3653649"/>
            <a:ext cx="1776766" cy="835115"/>
          </a:xfrm>
          <a:prstGeom prst="rect">
            <a:avLst/>
          </a:prstGeom>
          <a:ln>
            <a:noFill/>
          </a:ln>
        </p:spPr>
        <p:txBody>
          <a:bodyPr vert="horz" wrap="square" lIns="91440" tIns="45720" rIns="91440" bIns="45720" rtlCol="0" anchor="ctr">
            <a:noAutofit/>
          </a:bodyPr>
          <a:lstStyle/>
          <a:p>
            <a:pPr>
              <a:spcBef>
                <a:spcPts val="1800"/>
              </a:spcBef>
            </a:pPr>
            <a:r>
              <a:rPr lang="en-US" sz="1400" dirty="0" smtClean="0">
                <a:latin typeface="Bookman Old Style" panose="02050604050505020204" pitchFamily="18" charset="0"/>
              </a:rPr>
              <a:t>Designed </a:t>
            </a:r>
            <a:r>
              <a:rPr lang="en-US" sz="1400" dirty="0">
                <a:latin typeface="Bookman Old Style" panose="02050604050505020204" pitchFamily="18" charset="0"/>
              </a:rPr>
              <a:t>to work with </a:t>
            </a:r>
            <a:r>
              <a:rPr lang="en-US" sz="1400" dirty="0" smtClean="0">
                <a:latin typeface="Bookman Old Style" panose="02050604050505020204" pitchFamily="18" charset="0"/>
              </a:rPr>
              <a:t>semi-structured and Structured data</a:t>
            </a:r>
            <a:endParaRPr lang="es-ES" sz="1400" dirty="0">
              <a:latin typeface="Bookman Old Style" panose="02050604050505020204" pitchFamily="18" charset="0"/>
            </a:endParaRPr>
          </a:p>
        </p:txBody>
      </p:sp>
      <p:grpSp>
        <p:nvGrpSpPr>
          <p:cNvPr id="21" name="Grupo 20"/>
          <p:cNvGrpSpPr>
            <a:grpSpLocks noChangeAspect="1"/>
          </p:cNvGrpSpPr>
          <p:nvPr/>
        </p:nvGrpSpPr>
        <p:grpSpPr>
          <a:xfrm>
            <a:off x="9372810" y="4944873"/>
            <a:ext cx="748532" cy="532033"/>
            <a:chOff x="5856482" y="2203860"/>
            <a:chExt cx="1049414" cy="745890"/>
          </a:xfrm>
        </p:grpSpPr>
        <p:pic>
          <p:nvPicPr>
            <p:cNvPr id="23" name="Imagen 22"/>
            <p:cNvPicPr>
              <a:picLocks noChangeAspect="1"/>
            </p:cNvPicPr>
            <p:nvPr/>
          </p:nvPicPr>
          <p:blipFill>
            <a:blip r:embed="rId8">
              <a:duotone>
                <a:schemeClr val="accent2">
                  <a:shade val="45000"/>
                  <a:satMod val="135000"/>
                </a:schemeClr>
                <a:prstClr val="white"/>
              </a:duotone>
            </a:blip>
            <a:stretch>
              <a:fillRect/>
            </a:stretch>
          </p:blipFill>
          <p:spPr>
            <a:xfrm>
              <a:off x="5856482" y="2571750"/>
              <a:ext cx="1049414" cy="378000"/>
            </a:xfrm>
            <a:prstGeom prst="rect">
              <a:avLst/>
            </a:prstGeom>
          </p:spPr>
        </p:pic>
        <p:pic>
          <p:nvPicPr>
            <p:cNvPr id="25" name="Imagen 24"/>
            <p:cNvPicPr>
              <a:picLocks noChangeAspect="1"/>
            </p:cNvPicPr>
            <p:nvPr/>
          </p:nvPicPr>
          <p:blipFill>
            <a:blip r:embed="rId9"/>
            <a:stretch>
              <a:fillRect/>
            </a:stretch>
          </p:blipFill>
          <p:spPr>
            <a:xfrm>
              <a:off x="6027840" y="2203860"/>
              <a:ext cx="738788" cy="546000"/>
            </a:xfrm>
            <a:prstGeom prst="rect">
              <a:avLst/>
            </a:prstGeom>
          </p:spPr>
        </p:pic>
      </p:grpSp>
      <p:grpSp>
        <p:nvGrpSpPr>
          <p:cNvPr id="26" name="Grupo 25"/>
          <p:cNvGrpSpPr>
            <a:grpSpLocks noChangeAspect="1"/>
          </p:cNvGrpSpPr>
          <p:nvPr/>
        </p:nvGrpSpPr>
        <p:grpSpPr>
          <a:xfrm>
            <a:off x="9441678" y="3922585"/>
            <a:ext cx="676800" cy="416331"/>
            <a:chOff x="8791168" y="1794735"/>
            <a:chExt cx="1243199" cy="764749"/>
          </a:xfrm>
        </p:grpSpPr>
        <p:pic>
          <p:nvPicPr>
            <p:cNvPr id="27" name="Imagen 26"/>
            <p:cNvPicPr>
              <a:picLocks noChangeAspect="1"/>
            </p:cNvPicPr>
            <p:nvPr/>
          </p:nvPicPr>
          <p:blipFill>
            <a:blip r:embed="rId10"/>
            <a:stretch>
              <a:fillRect/>
            </a:stretch>
          </p:blipFill>
          <p:spPr>
            <a:xfrm rot="16200000">
              <a:off x="9160908" y="1686024"/>
              <a:ext cx="503720" cy="1243199"/>
            </a:xfrm>
            <a:prstGeom prst="rect">
              <a:avLst/>
            </a:prstGeom>
          </p:spPr>
        </p:pic>
        <p:pic>
          <p:nvPicPr>
            <p:cNvPr id="28" name="Imagen 27"/>
            <p:cNvPicPr>
              <a:picLocks noChangeAspect="1"/>
            </p:cNvPicPr>
            <p:nvPr/>
          </p:nvPicPr>
          <p:blipFill>
            <a:blip r:embed="rId11"/>
            <a:stretch>
              <a:fillRect/>
            </a:stretch>
          </p:blipFill>
          <p:spPr>
            <a:xfrm>
              <a:off x="9202762" y="1794735"/>
              <a:ext cx="453347" cy="546000"/>
            </a:xfrm>
            <a:prstGeom prst="rect">
              <a:avLst/>
            </a:prstGeom>
          </p:spPr>
        </p:pic>
      </p:grpSp>
      <p:grpSp>
        <p:nvGrpSpPr>
          <p:cNvPr id="30" name="Grupo 29"/>
          <p:cNvGrpSpPr/>
          <p:nvPr/>
        </p:nvGrpSpPr>
        <p:grpSpPr>
          <a:xfrm>
            <a:off x="9079330" y="3139388"/>
            <a:ext cx="232015" cy="3250288"/>
            <a:chOff x="4186326" y="2580813"/>
            <a:chExt cx="174011" cy="2437716"/>
          </a:xfrm>
        </p:grpSpPr>
        <p:grpSp>
          <p:nvGrpSpPr>
            <p:cNvPr id="31" name="Agrupar 9"/>
            <p:cNvGrpSpPr/>
            <p:nvPr/>
          </p:nvGrpSpPr>
          <p:grpSpPr>
            <a:xfrm rot="5400000">
              <a:off x="2967469" y="3799670"/>
              <a:ext cx="2437716" cy="1"/>
              <a:chOff x="1987952" y="11027727"/>
              <a:chExt cx="597067" cy="1"/>
            </a:xfrm>
          </p:grpSpPr>
          <p:cxnSp>
            <p:nvCxnSpPr>
              <p:cNvPr id="34" name="Conector recto 10"/>
              <p:cNvCxnSpPr/>
              <p:nvPr/>
            </p:nvCxnSpPr>
            <p:spPr>
              <a:xfrm rot="16200000">
                <a:off x="2118438" y="10897242"/>
                <a:ext cx="0" cy="260971"/>
              </a:xfrm>
              <a:prstGeom prst="line">
                <a:avLst/>
              </a:prstGeom>
              <a:ln w="12700" cap="sq">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Conector recto 11"/>
              <p:cNvCxnSpPr/>
              <p:nvPr/>
            </p:nvCxnSpPr>
            <p:spPr>
              <a:xfrm rot="16200000" flipV="1">
                <a:off x="2457208" y="10899916"/>
                <a:ext cx="0" cy="255622"/>
              </a:xfrm>
              <a:prstGeom prst="line">
                <a:avLst/>
              </a:prstGeom>
              <a:ln w="12700" cap="sq">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33" name="27 Forma libre"/>
            <p:cNvSpPr/>
            <p:nvPr/>
          </p:nvSpPr>
          <p:spPr>
            <a:xfrm>
              <a:off x="4186506" y="3651064"/>
              <a:ext cx="173831" cy="319088"/>
            </a:xfrm>
            <a:custGeom>
              <a:avLst/>
              <a:gdLst>
                <a:gd name="connsiteX0" fmla="*/ 0 w 161925"/>
                <a:gd name="connsiteY0" fmla="*/ 0 h 319088"/>
                <a:gd name="connsiteX1" fmla="*/ 161925 w 161925"/>
                <a:gd name="connsiteY1" fmla="*/ 161925 h 319088"/>
                <a:gd name="connsiteX2" fmla="*/ 4762 w 161925"/>
                <a:gd name="connsiteY2" fmla="*/ 319088 h 319088"/>
              </a:gdLst>
              <a:ahLst/>
              <a:cxnLst>
                <a:cxn ang="0">
                  <a:pos x="connsiteX0" y="connsiteY0"/>
                </a:cxn>
                <a:cxn ang="0">
                  <a:pos x="connsiteX1" y="connsiteY1"/>
                </a:cxn>
                <a:cxn ang="0">
                  <a:pos x="connsiteX2" y="connsiteY2"/>
                </a:cxn>
              </a:cxnLst>
              <a:rect l="l" t="t" r="r" b="b"/>
              <a:pathLst>
                <a:path w="161925" h="319088">
                  <a:moveTo>
                    <a:pt x="0" y="0"/>
                  </a:moveTo>
                  <a:lnTo>
                    <a:pt x="161925" y="161925"/>
                  </a:lnTo>
                  <a:lnTo>
                    <a:pt x="4762" y="319088"/>
                  </a:lnTo>
                </a:path>
              </a:pathLst>
            </a:custGeom>
            <a:ln w="12700" cap="sq">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399"/>
            </a:p>
          </p:txBody>
        </p:sp>
      </p:grpSp>
      <p:pic>
        <p:nvPicPr>
          <p:cNvPr id="3" name="Imagen 2"/>
          <p:cNvPicPr>
            <a:picLocks noChangeAspect="1"/>
          </p:cNvPicPr>
          <p:nvPr/>
        </p:nvPicPr>
        <p:blipFill>
          <a:blip r:embed="rId12"/>
          <a:stretch>
            <a:fillRect/>
          </a:stretch>
        </p:blipFill>
        <p:spPr>
          <a:xfrm>
            <a:off x="2151433" y="1885836"/>
            <a:ext cx="987283" cy="1188000"/>
          </a:xfrm>
          <a:prstGeom prst="rect">
            <a:avLst/>
          </a:prstGeom>
        </p:spPr>
      </p:pic>
      <p:pic>
        <p:nvPicPr>
          <p:cNvPr id="63494" name="Picture 6" descr="AWS Glue - Managed ETL Service - Amazon Web Servic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794" y="3139388"/>
            <a:ext cx="4760693" cy="28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352428" y="4688088"/>
            <a:ext cx="1874734" cy="954107"/>
          </a:xfrm>
          <a:prstGeom prst="rect">
            <a:avLst/>
          </a:prstGeom>
        </p:spPr>
        <p:txBody>
          <a:bodyPr wrap="square">
            <a:spAutoFit/>
          </a:bodyPr>
          <a:lstStyle/>
          <a:p>
            <a:r>
              <a:rPr lang="es-ES" sz="1400" dirty="0">
                <a:latin typeface="Bookman Old Style" panose="02050604050505020204" pitchFamily="18" charset="0"/>
              </a:rPr>
              <a:t>AWS </a:t>
            </a:r>
            <a:r>
              <a:rPr lang="es-ES" sz="1400" dirty="0" err="1">
                <a:latin typeface="Bookman Old Style" panose="02050604050505020204" pitchFamily="18" charset="0"/>
              </a:rPr>
              <a:t>Glue</a:t>
            </a:r>
            <a:r>
              <a:rPr lang="es-ES" sz="1400" dirty="0">
                <a:latin typeface="Bookman Old Style" panose="02050604050505020204" pitchFamily="18" charset="0"/>
              </a:rPr>
              <a:t> API </a:t>
            </a:r>
            <a:r>
              <a:rPr lang="es-ES" sz="1400" dirty="0" err="1">
                <a:latin typeface="Bookman Old Style" panose="02050604050505020204" pitchFamily="18" charset="0"/>
              </a:rPr>
              <a:t>operations</a:t>
            </a:r>
            <a:r>
              <a:rPr lang="es-ES" sz="1400" dirty="0">
                <a:latin typeface="Bookman Old Style" panose="02050604050505020204" pitchFamily="18" charset="0"/>
              </a:rPr>
              <a:t> to interface </a:t>
            </a:r>
            <a:r>
              <a:rPr lang="es-ES" sz="1400" dirty="0" err="1">
                <a:latin typeface="Bookman Old Style" panose="02050604050505020204" pitchFamily="18" charset="0"/>
              </a:rPr>
              <a:t>with</a:t>
            </a:r>
            <a:r>
              <a:rPr lang="es-ES" sz="1400" dirty="0">
                <a:latin typeface="Bookman Old Style" panose="02050604050505020204" pitchFamily="18" charset="0"/>
              </a:rPr>
              <a:t> AWS </a:t>
            </a:r>
            <a:r>
              <a:rPr lang="es-ES" sz="1400" dirty="0" err="1">
                <a:latin typeface="Bookman Old Style" panose="02050604050505020204" pitchFamily="18" charset="0"/>
              </a:rPr>
              <a:t>Glue</a:t>
            </a:r>
            <a:r>
              <a:rPr lang="es-ES" sz="1400" dirty="0">
                <a:latin typeface="Bookman Old Style" panose="02050604050505020204" pitchFamily="18" charset="0"/>
              </a:rPr>
              <a:t> </a:t>
            </a:r>
            <a:r>
              <a:rPr lang="es-ES" sz="1400" dirty="0" err="1">
                <a:latin typeface="Bookman Old Style" panose="02050604050505020204" pitchFamily="18" charset="0"/>
              </a:rPr>
              <a:t>services</a:t>
            </a:r>
            <a:r>
              <a:rPr lang="es-ES" sz="1400" dirty="0">
                <a:latin typeface="Bookman Old Style" panose="02050604050505020204" pitchFamily="18" charset="0"/>
              </a:rPr>
              <a:t>.</a:t>
            </a:r>
          </a:p>
        </p:txBody>
      </p:sp>
      <p:pic>
        <p:nvPicPr>
          <p:cNvPr id="35" name="Imagen 34"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40" name="Imagen 39"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5">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745757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57713" name="Diapositiva de think-cell" r:id="rId6" imgW="270" imgH="270" progId="TCLayout.ActiveDocument.1">
                  <p:embed/>
                </p:oleObj>
              </mc:Choice>
              <mc:Fallback>
                <p:oleObj name="Diapositiva de think-cell" r:id="rId6" imgW="270" imgH="270" progId="TCLayout.ActiveDocument.1">
                  <p:embed/>
                  <p:pic>
                    <p:nvPicPr>
                      <p:cNvPr id="11" name="Objeto 10" hidden="1"/>
                      <p:cNvPicPr/>
                      <p:nvPr/>
                    </p:nvPicPr>
                    <p:blipFill>
                      <a:blip r:embed="rId7"/>
                      <a:stretch>
                        <a:fillRect/>
                      </a:stretch>
                    </p:blipFill>
                    <p:spPr>
                      <a:xfrm>
                        <a:off x="2118" y="2118"/>
                        <a:ext cx="2117" cy="2117"/>
                      </a:xfrm>
                      <a:prstGeom prst="rect">
                        <a:avLst/>
                      </a:prstGeom>
                    </p:spPr>
                  </p:pic>
                </p:oleObj>
              </mc:Fallback>
            </mc:AlternateContent>
          </a:graphicData>
        </a:graphic>
      </p:graphicFrame>
      <p:sp>
        <p:nvSpPr>
          <p:cNvPr id="2" name="Rectángulo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6"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t>
            </a:r>
            <a:r>
              <a:rPr lang="es-ES" sz="1200" dirty="0" smtClean="0">
                <a:latin typeface="Arial Narrow" panose="020B0606020202030204" pitchFamily="34" charset="0"/>
              </a:rPr>
              <a:t>-¿</a:t>
            </a:r>
            <a:r>
              <a:rPr lang="es-ES" sz="1200" dirty="0" err="1" smtClean="0">
                <a:latin typeface="Arial Narrow" panose="020B0606020202030204" pitchFamily="34" charset="0"/>
              </a:rPr>
              <a:t>What</a:t>
            </a:r>
            <a:r>
              <a:rPr lang="es-ES" sz="1200" dirty="0" smtClean="0">
                <a:latin typeface="Arial Narrow" panose="020B0606020202030204" pitchFamily="34" charset="0"/>
              </a:rPr>
              <a:t> </a:t>
            </a:r>
            <a:r>
              <a:rPr lang="es-ES" sz="1200" dirty="0" err="1" smtClean="0">
                <a:latin typeface="Arial Narrow" panose="020B0606020202030204" pitchFamily="34" charset="0"/>
              </a:rPr>
              <a:t>is</a:t>
            </a:r>
            <a:r>
              <a:rPr lang="es-ES" sz="1200" dirty="0" smtClean="0">
                <a:latin typeface="Arial Narrow" panose="020B0606020202030204" pitchFamily="34" charset="0"/>
              </a:rPr>
              <a:t>?</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pic>
        <p:nvPicPr>
          <p:cNvPr id="35" name="Imagen 34"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40" name="Imagen 39"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9">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
        <p:nvSpPr>
          <p:cNvPr id="7" name="Título 6"/>
          <p:cNvSpPr>
            <a:spLocks noGrp="1"/>
          </p:cNvSpPr>
          <p:nvPr>
            <p:ph type="title"/>
          </p:nvPr>
        </p:nvSpPr>
        <p:spPr>
          <a:xfrm>
            <a:off x="159794" y="819185"/>
            <a:ext cx="11519451" cy="919343"/>
          </a:xfrm>
        </p:spPr>
        <p:txBody>
          <a:bodyPr/>
          <a:lstStyle/>
          <a:p>
            <a:r>
              <a:rPr lang="en-US" dirty="0" smtClean="0"/>
              <a:t>AWS Features</a:t>
            </a:r>
            <a:endParaRPr lang="en-US" dirty="0"/>
          </a:p>
        </p:txBody>
      </p:sp>
      <p:sp>
        <p:nvSpPr>
          <p:cNvPr id="41" name="Freeform 19">
            <a:extLst>
              <a:ext uri="{FF2B5EF4-FFF2-40B4-BE49-F238E27FC236}">
                <a16:creationId xmlns:a16="http://schemas.microsoft.com/office/drawing/2014/main" id="{E4B7ACA8-9FDC-984D-95C5-40745C48EA37}"/>
              </a:ext>
            </a:extLst>
          </p:cNvPr>
          <p:cNvSpPr/>
          <p:nvPr/>
        </p:nvSpPr>
        <p:spPr>
          <a:xfrm rot="10800000" flipH="1">
            <a:off x="6436716" y="231537"/>
            <a:ext cx="6689749" cy="7489035"/>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599">
              <a:solidFill>
                <a:schemeClr val="tx1"/>
              </a:solidFill>
            </a:endParaRPr>
          </a:p>
        </p:txBody>
      </p:sp>
      <p:sp>
        <p:nvSpPr>
          <p:cNvPr id="42" name="Freeform 19">
            <a:extLst>
              <a:ext uri="{FF2B5EF4-FFF2-40B4-BE49-F238E27FC236}">
                <a16:creationId xmlns:a16="http://schemas.microsoft.com/office/drawing/2014/main" id="{E4B7ACA8-9FDC-984D-95C5-40745C48EA37}"/>
              </a:ext>
            </a:extLst>
          </p:cNvPr>
          <p:cNvSpPr/>
          <p:nvPr/>
        </p:nvSpPr>
        <p:spPr>
          <a:xfrm>
            <a:off x="0" y="1095836"/>
            <a:ext cx="6046340" cy="6768752"/>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599">
              <a:solidFill>
                <a:schemeClr val="tx1"/>
              </a:solidFill>
            </a:endParaRPr>
          </a:p>
        </p:txBody>
      </p:sp>
      <p:sp>
        <p:nvSpPr>
          <p:cNvPr id="43" name="CuadroTexto 42"/>
          <p:cNvSpPr txBox="1"/>
          <p:nvPr/>
        </p:nvSpPr>
        <p:spPr>
          <a:xfrm>
            <a:off x="684529" y="2453583"/>
            <a:ext cx="5417657" cy="769441"/>
          </a:xfrm>
          <a:prstGeom prst="rect">
            <a:avLst/>
          </a:prstGeom>
          <a:noFill/>
        </p:spPr>
        <p:txBody>
          <a:bodyPr wrap="square" lIns="0" tIns="0" rIns="0" bIns="0" rtlCol="0">
            <a:spAutoFit/>
          </a:bodyPr>
          <a:lstStyle/>
          <a:p>
            <a:r>
              <a:rPr lang="en-US" sz="1400" b="1" dirty="0"/>
              <a:t>Data </a:t>
            </a:r>
            <a:r>
              <a:rPr lang="en-US" sz="1400" b="1" dirty="0" smtClean="0"/>
              <a:t>Discovery </a:t>
            </a:r>
            <a:r>
              <a:rPr lang="en-US" sz="1200" dirty="0" smtClean="0"/>
              <a:t>The </a:t>
            </a:r>
            <a:r>
              <a:rPr lang="en-US" sz="1200" dirty="0"/>
              <a:t>AWS Glue Data Catalog is your persistent metadata store for all your data assets, regardless of where they are located. The Data Catalog contains table definitions, job definitions, schemas, and other control information to help you manage your AWS Glue environment.</a:t>
            </a:r>
            <a:endParaRPr lang="es-ES" sz="1200" dirty="0"/>
          </a:p>
        </p:txBody>
      </p:sp>
      <p:sp>
        <p:nvSpPr>
          <p:cNvPr id="44" name="Rectángulo 43"/>
          <p:cNvSpPr>
            <a:spLocks noChangeAspect="1"/>
          </p:cNvSpPr>
          <p:nvPr/>
        </p:nvSpPr>
        <p:spPr>
          <a:xfrm>
            <a:off x="458748" y="2502070"/>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p:cNvSpPr>
            <a:spLocks noChangeAspect="1"/>
          </p:cNvSpPr>
          <p:nvPr/>
        </p:nvSpPr>
        <p:spPr>
          <a:xfrm>
            <a:off x="458748" y="3307893"/>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p:cNvSpPr>
            <a:spLocks noChangeAspect="1"/>
          </p:cNvSpPr>
          <p:nvPr/>
        </p:nvSpPr>
        <p:spPr>
          <a:xfrm>
            <a:off x="6875268" y="3863207"/>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7" name="Conector recto 46"/>
          <p:cNvCxnSpPr/>
          <p:nvPr/>
        </p:nvCxnSpPr>
        <p:spPr>
          <a:xfrm>
            <a:off x="553611" y="2313473"/>
            <a:ext cx="0" cy="1628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flipH="1">
            <a:off x="553611" y="3946513"/>
            <a:ext cx="64165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6965268" y="3946513"/>
            <a:ext cx="0" cy="35029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flipH="1">
            <a:off x="109597" y="2315192"/>
            <a:ext cx="444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6875268" y="3814150"/>
            <a:ext cx="4802937" cy="646331"/>
          </a:xfrm>
          <a:prstGeom prst="rect">
            <a:avLst/>
          </a:prstGeom>
        </p:spPr>
        <p:txBody>
          <a:bodyPr wrap="square">
            <a:spAutoFit/>
          </a:bodyPr>
          <a:lstStyle/>
          <a:p>
            <a:pPr marL="285750" indent="-285750">
              <a:spcBef>
                <a:spcPts val="1800"/>
              </a:spcBef>
              <a:buFont typeface="Wingdings" panose="05000000000000000000" pitchFamily="2" charset="2"/>
              <a:buChar char="§"/>
            </a:pPr>
            <a:r>
              <a:rPr lang="es-ES" sz="1200" b="1" dirty="0" smtClean="0"/>
              <a:t>Data </a:t>
            </a:r>
            <a:r>
              <a:rPr lang="es-ES" sz="1200" b="1" dirty="0" err="1" smtClean="0"/>
              <a:t>Replication</a:t>
            </a:r>
            <a:r>
              <a:rPr lang="es-ES" sz="1200" b="1" dirty="0" smtClean="0"/>
              <a:t>. </a:t>
            </a:r>
            <a:r>
              <a:rPr lang="en-US" sz="1200" dirty="0"/>
              <a:t>AWS Glue Elastic Views enables you to create views over data stored in multiple types of AWS data stores, and materialize the views in a target data store of your choice.</a:t>
            </a:r>
            <a:endParaRPr lang="es-ES" sz="1200" dirty="0"/>
          </a:p>
        </p:txBody>
      </p:sp>
      <p:cxnSp>
        <p:nvCxnSpPr>
          <p:cNvPr id="52" name="Conector recto 51"/>
          <p:cNvCxnSpPr>
            <a:stCxn id="62" idx="0"/>
            <a:endCxn id="57" idx="2"/>
          </p:cNvCxnSpPr>
          <p:nvPr/>
        </p:nvCxnSpPr>
        <p:spPr>
          <a:xfrm flipV="1">
            <a:off x="1395241" y="4887991"/>
            <a:ext cx="0" cy="116850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ángulo 52"/>
          <p:cNvSpPr/>
          <p:nvPr/>
        </p:nvSpPr>
        <p:spPr>
          <a:xfrm>
            <a:off x="6875269" y="4678666"/>
            <a:ext cx="4940482" cy="1369477"/>
          </a:xfrm>
          <a:prstGeom prst="rect">
            <a:avLst/>
          </a:prstGeom>
        </p:spPr>
        <p:txBody>
          <a:bodyPr wrap="square">
            <a:spAutoFit/>
          </a:bodyPr>
          <a:lstStyle/>
          <a:p>
            <a:pPr marL="285750" indent="-285750">
              <a:spcBef>
                <a:spcPts val="1800"/>
              </a:spcBef>
              <a:buFont typeface="Wingdings" panose="05000000000000000000" pitchFamily="2" charset="2"/>
              <a:buChar char="§"/>
            </a:pPr>
            <a:r>
              <a:rPr lang="en-US" sz="1400" b="1" dirty="0"/>
              <a:t>Data </a:t>
            </a:r>
            <a:r>
              <a:rPr lang="en-US" sz="1400" b="1" dirty="0" smtClean="0"/>
              <a:t>Preparation</a:t>
            </a:r>
            <a:r>
              <a:rPr lang="en-US" b="1" dirty="0" smtClean="0"/>
              <a:t>. </a:t>
            </a:r>
            <a:r>
              <a:rPr lang="en-US" sz="1200" dirty="0"/>
              <a:t>AWS Glue helps clean and prepare your data for analysis without becoming a machine learning expert. Its </a:t>
            </a:r>
            <a:r>
              <a:rPr lang="en-US" sz="1200" dirty="0" err="1"/>
              <a:t>FindMatches</a:t>
            </a:r>
            <a:r>
              <a:rPr lang="en-US" sz="1200" dirty="0"/>
              <a:t> feature </a:t>
            </a:r>
            <a:r>
              <a:rPr lang="en-US" sz="1200" dirty="0" err="1"/>
              <a:t>deduplicates</a:t>
            </a:r>
            <a:r>
              <a:rPr lang="en-US" sz="1200" dirty="0"/>
              <a:t> and finds records that are imperfect matches of each other.</a:t>
            </a:r>
          </a:p>
          <a:p>
            <a:pPr marL="285750" indent="-285750">
              <a:spcBef>
                <a:spcPts val="1800"/>
              </a:spcBef>
              <a:buFont typeface="Wingdings" panose="05000000000000000000" pitchFamily="2" charset="2"/>
              <a:buChar char="§"/>
            </a:pPr>
            <a:endParaRPr lang="es-ES" sz="1400" dirty="0"/>
          </a:p>
        </p:txBody>
      </p:sp>
      <p:sp>
        <p:nvSpPr>
          <p:cNvPr id="54" name="Rectángulo 53"/>
          <p:cNvSpPr>
            <a:spLocks noChangeAspect="1"/>
          </p:cNvSpPr>
          <p:nvPr/>
        </p:nvSpPr>
        <p:spPr>
          <a:xfrm>
            <a:off x="6875268" y="4745148"/>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CuadroTexto 22"/>
          <p:cNvSpPr txBox="1"/>
          <p:nvPr/>
        </p:nvSpPr>
        <p:spPr>
          <a:xfrm>
            <a:off x="1676232" y="4570944"/>
            <a:ext cx="4111603"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911782">
              <a:spcBef>
                <a:spcPts val="3000"/>
              </a:spcBef>
            </a:pPr>
            <a:r>
              <a:rPr lang="es-ES" sz="1400" b="1" dirty="0" err="1" smtClean="0"/>
              <a:t>Serverless</a:t>
            </a:r>
            <a:endParaRPr lang="es-ES" sz="1400" dirty="0"/>
          </a:p>
        </p:txBody>
      </p:sp>
      <p:pic>
        <p:nvPicPr>
          <p:cNvPr id="56" name="Imagen 46">
            <a:extLst>
              <a:ext uri="{FF2B5EF4-FFF2-40B4-BE49-F238E27FC236}">
                <a16:creationId xmlns:a16="http://schemas.microsoft.com/office/drawing/2014/main" id="{30A984F9-4F54-7D48-B946-1DC242FC789B}"/>
              </a:ext>
            </a:extLst>
          </p:cNvPr>
          <p:cNvPicPr>
            <a:picLocks noChangeAspect="1"/>
          </p:cNvPicPr>
          <p:nvPr/>
        </p:nvPicPr>
        <p:blipFill>
          <a:blip r:embed="rId10"/>
          <a:stretch>
            <a:fillRect/>
          </a:stretch>
        </p:blipFill>
        <p:spPr>
          <a:xfrm>
            <a:off x="561597" y="4504261"/>
            <a:ext cx="426792" cy="432000"/>
          </a:xfrm>
          <a:prstGeom prst="rect">
            <a:avLst/>
          </a:prstGeom>
        </p:spPr>
      </p:pic>
      <p:sp>
        <p:nvSpPr>
          <p:cNvPr id="57" name="140 Rectángulo"/>
          <p:cNvSpPr/>
          <p:nvPr/>
        </p:nvSpPr>
        <p:spPr bwMode="ltGray">
          <a:xfrm>
            <a:off x="1227511" y="4552531"/>
            <a:ext cx="335459" cy="335460"/>
          </a:xfrm>
          <a:prstGeom prst="rect">
            <a:avLst/>
          </a:prstGeom>
          <a:solidFill>
            <a:schemeClr val="bg1"/>
          </a:solidFill>
          <a:ln w="12700" cap="flat"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a:solidFill>
                  <a:schemeClr val="tx1"/>
                </a:solidFill>
              </a:rPr>
              <a:t>1</a:t>
            </a:r>
          </a:p>
        </p:txBody>
      </p:sp>
      <p:pic>
        <p:nvPicPr>
          <p:cNvPr id="58" name="Imagen 57"/>
          <p:cNvPicPr>
            <a:picLocks noChangeAspect="1"/>
          </p:cNvPicPr>
          <p:nvPr/>
        </p:nvPicPr>
        <p:blipFill>
          <a:blip r:embed="rId11"/>
          <a:stretch>
            <a:fillRect/>
          </a:stretch>
        </p:blipFill>
        <p:spPr>
          <a:xfrm>
            <a:off x="640289" y="5310009"/>
            <a:ext cx="269408" cy="324468"/>
          </a:xfrm>
          <a:prstGeom prst="rect">
            <a:avLst/>
          </a:prstGeom>
        </p:spPr>
      </p:pic>
      <p:sp>
        <p:nvSpPr>
          <p:cNvPr id="59" name="140 Rectángulo"/>
          <p:cNvSpPr/>
          <p:nvPr/>
        </p:nvSpPr>
        <p:spPr bwMode="ltGray">
          <a:xfrm>
            <a:off x="1227511" y="5304513"/>
            <a:ext cx="335459" cy="335460"/>
          </a:xfrm>
          <a:prstGeom prst="rect">
            <a:avLst/>
          </a:prstGeom>
          <a:solidFill>
            <a:schemeClr val="bg1"/>
          </a:solidFill>
          <a:ln w="12700" cap="flat"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a:solidFill>
                  <a:schemeClr val="tx1"/>
                </a:solidFill>
              </a:rPr>
              <a:t>2</a:t>
            </a:r>
          </a:p>
        </p:txBody>
      </p:sp>
      <p:sp>
        <p:nvSpPr>
          <p:cNvPr id="60" name="CuadroTexto 22"/>
          <p:cNvSpPr txBox="1"/>
          <p:nvPr/>
        </p:nvSpPr>
        <p:spPr>
          <a:xfrm>
            <a:off x="1713028" y="5364521"/>
            <a:ext cx="4111603"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911782">
              <a:spcBef>
                <a:spcPts val="3000"/>
              </a:spcBef>
            </a:pPr>
            <a:r>
              <a:rPr lang="es-ES" sz="1400" b="1" dirty="0" err="1" smtClean="0"/>
              <a:t>Schema</a:t>
            </a:r>
            <a:r>
              <a:rPr lang="es-ES" sz="1400" b="1" dirty="0" smtClean="0"/>
              <a:t> </a:t>
            </a:r>
            <a:r>
              <a:rPr lang="es-ES" sz="1400" b="1" dirty="0" err="1" smtClean="0"/>
              <a:t>Inference</a:t>
            </a:r>
            <a:endParaRPr lang="es-ES" sz="1400" dirty="0"/>
          </a:p>
        </p:txBody>
      </p:sp>
      <p:pic>
        <p:nvPicPr>
          <p:cNvPr id="61" name="Imagen 63">
            <a:extLst>
              <a:ext uri="{FF2B5EF4-FFF2-40B4-BE49-F238E27FC236}">
                <a16:creationId xmlns:a16="http://schemas.microsoft.com/office/drawing/2014/main" id="{DBC409C9-4D45-6A44-8B38-78151878BD34}"/>
              </a:ext>
            </a:extLst>
          </p:cNvPr>
          <p:cNvPicPr>
            <a:picLocks noChangeAspect="1"/>
          </p:cNvPicPr>
          <p:nvPr/>
        </p:nvPicPr>
        <p:blipFill>
          <a:blip r:embed="rId12"/>
          <a:stretch>
            <a:fillRect/>
          </a:stretch>
        </p:blipFill>
        <p:spPr>
          <a:xfrm>
            <a:off x="572277" y="6008225"/>
            <a:ext cx="405432" cy="432000"/>
          </a:xfrm>
          <a:prstGeom prst="rect">
            <a:avLst/>
          </a:prstGeom>
        </p:spPr>
      </p:pic>
      <p:sp>
        <p:nvSpPr>
          <p:cNvPr id="62" name="140 Rectángulo"/>
          <p:cNvSpPr/>
          <p:nvPr/>
        </p:nvSpPr>
        <p:spPr bwMode="ltGray">
          <a:xfrm>
            <a:off x="1227511" y="6056495"/>
            <a:ext cx="335459" cy="335460"/>
          </a:xfrm>
          <a:prstGeom prst="rect">
            <a:avLst/>
          </a:prstGeom>
          <a:solidFill>
            <a:schemeClr val="bg1"/>
          </a:solidFill>
          <a:ln w="12700" cap="flat"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a:solidFill>
                  <a:schemeClr val="tx1"/>
                </a:solidFill>
              </a:rPr>
              <a:t>3</a:t>
            </a:r>
          </a:p>
        </p:txBody>
      </p:sp>
      <p:sp>
        <p:nvSpPr>
          <p:cNvPr id="63" name="CuadroTexto 22"/>
          <p:cNvSpPr txBox="1"/>
          <p:nvPr/>
        </p:nvSpPr>
        <p:spPr>
          <a:xfrm>
            <a:off x="1713028" y="6008782"/>
            <a:ext cx="4111603"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spcBef>
                <a:spcPts val="3000"/>
              </a:spcBef>
            </a:pPr>
            <a:r>
              <a:rPr lang="es-ES" sz="1400" b="1" dirty="0" err="1" smtClean="0"/>
              <a:t>Autogen</a:t>
            </a:r>
            <a:r>
              <a:rPr lang="es-ES" sz="1400" b="1" dirty="0" smtClean="0"/>
              <a:t> ETL Scripts</a:t>
            </a:r>
            <a:endParaRPr lang="es-ES" sz="1400" dirty="0"/>
          </a:p>
        </p:txBody>
      </p:sp>
      <p:sp>
        <p:nvSpPr>
          <p:cNvPr id="64" name="CuadroTexto 63"/>
          <p:cNvSpPr txBox="1"/>
          <p:nvPr/>
        </p:nvSpPr>
        <p:spPr>
          <a:xfrm>
            <a:off x="702820" y="3247629"/>
            <a:ext cx="5417657" cy="400110"/>
          </a:xfrm>
          <a:prstGeom prst="rect">
            <a:avLst/>
          </a:prstGeom>
          <a:noFill/>
        </p:spPr>
        <p:txBody>
          <a:bodyPr wrap="square" lIns="0" tIns="0" rIns="0" bIns="0" rtlCol="0">
            <a:spAutoFit/>
          </a:bodyPr>
          <a:lstStyle/>
          <a:p>
            <a:r>
              <a:rPr lang="en-US" sz="1400" b="1" dirty="0"/>
              <a:t>Data </a:t>
            </a:r>
            <a:r>
              <a:rPr lang="en-US" sz="1400" b="1" dirty="0" smtClean="0"/>
              <a:t>Transformation </a:t>
            </a:r>
            <a:r>
              <a:rPr lang="en-US" sz="1200" dirty="0" smtClean="0"/>
              <a:t>AWS </a:t>
            </a:r>
            <a:r>
              <a:rPr lang="en-US" sz="1200" dirty="0"/>
              <a:t>Glue Studio allows you to author highly scalable ETL jobs for distributed processing without becoming an Apache Spark expert</a:t>
            </a:r>
            <a:endParaRPr lang="es-ES" sz="1200" dirty="0"/>
          </a:p>
        </p:txBody>
      </p:sp>
    </p:spTree>
    <p:extLst>
      <p:ext uri="{BB962C8B-B14F-4D97-AF65-F5344CB8AC3E}">
        <p14:creationId xmlns:p14="http://schemas.microsoft.com/office/powerpoint/2010/main" val="1036491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68" name="Diapositiva de think-cell" r:id="rId6" imgW="421" imgH="423" progId="TCLayout.ActiveDocument.1">
                  <p:embed/>
                </p:oleObj>
              </mc:Choice>
              <mc:Fallback>
                <p:oleObj name="Diapositiva de think-cell" r:id="rId6" imgW="421" imgH="423" progId="TCLayout.ActiveDocument.1">
                  <p:embed/>
                  <p:pic>
                    <p:nvPicPr>
                      <p:cNvPr id="2" name="Objeto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ángulo 2"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29" name="Título 3"/>
          <p:cNvSpPr>
            <a:spLocks noGrp="1"/>
          </p:cNvSpPr>
          <p:nvPr>
            <p:ph type="title"/>
          </p:nvPr>
        </p:nvSpPr>
        <p:spPr>
          <a:xfrm>
            <a:off x="144811" y="731265"/>
            <a:ext cx="11519451" cy="321139"/>
          </a:xfrm>
        </p:spPr>
        <p:txBody>
          <a:bodyPr/>
          <a:lstStyle/>
          <a:p>
            <a:r>
              <a:rPr lang="es-ES" sz="1800" dirty="0" err="1" smtClean="0">
                <a:latin typeface="Bookman Old Style" panose="02050604050505020204" pitchFamily="18" charset="0"/>
              </a:rPr>
              <a:t>Components</a:t>
            </a:r>
            <a:r>
              <a:rPr lang="es-ES" sz="1800" dirty="0" smtClean="0">
                <a:latin typeface="Bookman Old Style" panose="02050604050505020204" pitchFamily="18" charset="0"/>
              </a:rPr>
              <a:t> and </a:t>
            </a:r>
            <a:r>
              <a:rPr lang="es-ES" sz="1800" dirty="0" err="1" smtClean="0">
                <a:latin typeface="Bookman Old Style" panose="02050604050505020204" pitchFamily="18" charset="0"/>
              </a:rPr>
              <a:t>capabilities</a:t>
            </a:r>
            <a:r>
              <a:rPr lang="es-ES" sz="1800" dirty="0" smtClean="0">
                <a:latin typeface="Bookman Old Style" panose="02050604050505020204" pitchFamily="18" charset="0"/>
              </a:rPr>
              <a:t> of AWS </a:t>
            </a:r>
            <a:r>
              <a:rPr lang="es-ES" sz="1800" dirty="0" err="1" smtClean="0">
                <a:latin typeface="Bookman Old Style" panose="02050604050505020204" pitchFamily="18" charset="0"/>
              </a:rPr>
              <a:t>Glue</a:t>
            </a:r>
            <a:endParaRPr lang="es-ES" sz="1800" dirty="0">
              <a:latin typeface="Bookman Old Style" panose="02050604050505020204" pitchFamily="18" charset="0"/>
            </a:endParaRPr>
          </a:p>
        </p:txBody>
      </p:sp>
      <p:sp>
        <p:nvSpPr>
          <p:cNvPr id="55" name="Marcador de contenido 2"/>
          <p:cNvSpPr txBox="1"/>
          <p:nvPr/>
        </p:nvSpPr>
        <p:spPr>
          <a:xfrm>
            <a:off x="335999" y="1363423"/>
            <a:ext cx="12955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685765">
              <a:spcBef>
                <a:spcPts val="800"/>
              </a:spcBef>
              <a:defRPr sz="1600">
                <a:latin typeface="Playfair Display"/>
                <a:ea typeface="Playfair Display"/>
                <a:cs typeface="Playfair Display"/>
                <a:sym typeface="Playfair Display"/>
              </a:defRPr>
            </a:lvl1pPr>
          </a:lstStyle>
          <a:p>
            <a:r>
              <a:rPr lang="es-ES" sz="1400" dirty="0" err="1" smtClean="0">
                <a:latin typeface="Soho Gothic Pro" panose="020B0503030504020204" pitchFamily="34" charset="0"/>
              </a:rPr>
              <a:t>Name</a:t>
            </a:r>
            <a:endParaRPr sz="1400" dirty="0">
              <a:latin typeface="Soho Gothic Pro" panose="020B0503030504020204" pitchFamily="34" charset="0"/>
            </a:endParaRPr>
          </a:p>
        </p:txBody>
      </p:sp>
      <p:sp>
        <p:nvSpPr>
          <p:cNvPr id="65" name="CuadroTexto 7"/>
          <p:cNvSpPr txBox="1"/>
          <p:nvPr/>
        </p:nvSpPr>
        <p:spPr>
          <a:xfrm>
            <a:off x="10500375" y="2021586"/>
            <a:ext cx="101712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900">
                <a:solidFill>
                  <a:srgbClr val="FFFFFF"/>
                </a:solidFill>
                <a:latin typeface="Playfair Display"/>
                <a:ea typeface="Playfair Display"/>
                <a:cs typeface="Playfair Display"/>
                <a:sym typeface="Playfair Display"/>
              </a:defRPr>
            </a:lvl1pPr>
          </a:lstStyle>
          <a:p>
            <a:pPr algn="ctr"/>
            <a:r>
              <a:rPr lang="es-ES" sz="1600">
                <a:latin typeface="Bookman Old Style" panose="02050604050505020204" pitchFamily="18" charset="0"/>
              </a:rPr>
              <a:t>80%</a:t>
            </a:r>
            <a:endParaRPr sz="1600">
              <a:latin typeface="Bookman Old Style" panose="02050604050505020204" pitchFamily="18" charset="0"/>
            </a:endParaRPr>
          </a:p>
        </p:txBody>
      </p:sp>
      <p:sp>
        <p:nvSpPr>
          <p:cNvPr id="66" name="CuadroTexto 7"/>
          <p:cNvSpPr txBox="1"/>
          <p:nvPr/>
        </p:nvSpPr>
        <p:spPr>
          <a:xfrm>
            <a:off x="10500375" y="3235746"/>
            <a:ext cx="101712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900">
                <a:solidFill>
                  <a:srgbClr val="FFFFFF"/>
                </a:solidFill>
                <a:latin typeface="Playfair Display"/>
                <a:ea typeface="Playfair Display"/>
                <a:cs typeface="Playfair Display"/>
                <a:sym typeface="Playfair Display"/>
              </a:defRPr>
            </a:lvl1pPr>
          </a:lstStyle>
          <a:p>
            <a:pPr algn="ctr"/>
            <a:r>
              <a:rPr lang="es-ES" sz="1600">
                <a:latin typeface="Bookman Old Style" panose="02050604050505020204" pitchFamily="18" charset="0"/>
              </a:rPr>
              <a:t>8%</a:t>
            </a:r>
            <a:endParaRPr sz="1600">
              <a:latin typeface="Bookman Old Style" panose="02050604050505020204" pitchFamily="18" charset="0"/>
            </a:endParaRPr>
          </a:p>
        </p:txBody>
      </p:sp>
      <p:sp>
        <p:nvSpPr>
          <p:cNvPr id="70" name="CuadroTexto 7"/>
          <p:cNvSpPr txBox="1"/>
          <p:nvPr/>
        </p:nvSpPr>
        <p:spPr>
          <a:xfrm>
            <a:off x="10509844" y="4415579"/>
            <a:ext cx="101712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900">
                <a:solidFill>
                  <a:srgbClr val="FFFFFF"/>
                </a:solidFill>
                <a:latin typeface="Playfair Display"/>
                <a:ea typeface="Playfair Display"/>
                <a:cs typeface="Playfair Display"/>
                <a:sym typeface="Playfair Display"/>
              </a:defRPr>
            </a:lvl1pPr>
          </a:lstStyle>
          <a:p>
            <a:pPr algn="ctr"/>
            <a:r>
              <a:rPr lang="es-ES" sz="1600">
                <a:latin typeface="Bookman Old Style" panose="02050604050505020204" pitchFamily="18" charset="0"/>
              </a:rPr>
              <a:t>34%</a:t>
            </a:r>
            <a:endParaRPr sz="1600">
              <a:latin typeface="Bookman Old Style" panose="02050604050505020204" pitchFamily="18" charset="0"/>
            </a:endParaRPr>
          </a:p>
        </p:txBody>
      </p:sp>
      <p:sp>
        <p:nvSpPr>
          <p:cNvPr id="71" name="CuadroTexto 7"/>
          <p:cNvSpPr txBox="1"/>
          <p:nvPr/>
        </p:nvSpPr>
        <p:spPr>
          <a:xfrm>
            <a:off x="10500375" y="5920545"/>
            <a:ext cx="101712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900">
                <a:solidFill>
                  <a:srgbClr val="FFFFFF"/>
                </a:solidFill>
                <a:latin typeface="Playfair Display"/>
                <a:ea typeface="Playfair Display"/>
                <a:cs typeface="Playfair Display"/>
                <a:sym typeface="Playfair Display"/>
              </a:defRPr>
            </a:lvl1pPr>
          </a:lstStyle>
          <a:p>
            <a:pPr algn="ctr"/>
            <a:r>
              <a:rPr lang="es-ES" sz="1600">
                <a:latin typeface="Bookman Old Style" panose="02050604050505020204" pitchFamily="18" charset="0"/>
              </a:rPr>
              <a:t>5%</a:t>
            </a:r>
            <a:endParaRPr sz="1600">
              <a:latin typeface="Bookman Old Style" panose="02050604050505020204" pitchFamily="18" charset="0"/>
            </a:endParaRPr>
          </a:p>
        </p:txBody>
      </p:sp>
      <p:sp>
        <p:nvSpPr>
          <p:cNvPr id="72" name="CuadroTexto 7"/>
          <p:cNvSpPr txBox="1"/>
          <p:nvPr/>
        </p:nvSpPr>
        <p:spPr>
          <a:xfrm>
            <a:off x="9840416" y="988119"/>
            <a:ext cx="2337047" cy="984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defRPr sz="1900">
                <a:solidFill>
                  <a:srgbClr val="FFFFFF"/>
                </a:solidFill>
                <a:latin typeface="Playfair Display"/>
                <a:ea typeface="Playfair Display"/>
                <a:cs typeface="Playfair Display"/>
                <a:sym typeface="Playfair Display"/>
              </a:defRPr>
            </a:lvl1pPr>
          </a:lstStyle>
          <a:p>
            <a:pPr algn="ctr"/>
            <a:r>
              <a:rPr lang="es-ES" sz="1600">
                <a:latin typeface="Soho Gothic Pro" panose="020B0503030504020204" pitchFamily="34" charset="0"/>
              </a:rPr>
              <a:t>Presencia en productos por porcentaje de facturación</a:t>
            </a:r>
            <a:r>
              <a:rPr lang="es-ES" sz="1600" baseline="30000">
                <a:latin typeface="Soho Gothic Pro" panose="020B0503030504020204" pitchFamily="34" charset="0"/>
              </a:rPr>
              <a:t>2</a:t>
            </a:r>
            <a:r>
              <a:rPr lang="es-ES" sz="1600">
                <a:latin typeface="Soho Gothic Pro" panose="020B0503030504020204" pitchFamily="34" charset="0"/>
              </a:rPr>
              <a:t> </a:t>
            </a:r>
            <a:endParaRPr sz="1600">
              <a:latin typeface="Soho Gothic Pro" panose="020B0503030504020204" pitchFamily="34" charset="0"/>
            </a:endParaRPr>
          </a:p>
        </p:txBody>
      </p:sp>
      <p:sp>
        <p:nvSpPr>
          <p:cNvPr id="37" name="Marcador de contenido 2"/>
          <p:cNvSpPr txBox="1"/>
          <p:nvPr/>
        </p:nvSpPr>
        <p:spPr>
          <a:xfrm>
            <a:off x="1703176" y="1363423"/>
            <a:ext cx="1295506"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685765">
              <a:spcBef>
                <a:spcPts val="800"/>
              </a:spcBef>
              <a:defRPr sz="1600">
                <a:latin typeface="Playfair Display"/>
                <a:ea typeface="Playfair Display"/>
                <a:cs typeface="Playfair Display"/>
                <a:sym typeface="Playfair Display"/>
              </a:defRPr>
            </a:lvl1pPr>
          </a:lstStyle>
          <a:p>
            <a:r>
              <a:rPr lang="es-ES" sz="1400" dirty="0" err="1" smtClean="0">
                <a:latin typeface="Soho Gothic Pro" panose="020B0503030504020204" pitchFamily="34" charset="0"/>
              </a:rPr>
              <a:t>Description</a:t>
            </a:r>
            <a:r>
              <a:rPr lang="es-ES" sz="1400" dirty="0" smtClean="0">
                <a:latin typeface="Soho Gothic Pro" panose="020B0503030504020204" pitchFamily="34" charset="0"/>
              </a:rPr>
              <a:t>		</a:t>
            </a:r>
            <a:endParaRPr sz="1400" dirty="0">
              <a:latin typeface="Soho Gothic Pro" panose="020B0503030504020204" pitchFamily="34" charset="0"/>
            </a:endParaRPr>
          </a:p>
        </p:txBody>
      </p:sp>
      <p:sp>
        <p:nvSpPr>
          <p:cNvPr id="46" name="Marcador de contenido 2"/>
          <p:cNvSpPr txBox="1"/>
          <p:nvPr/>
        </p:nvSpPr>
        <p:spPr>
          <a:xfrm>
            <a:off x="6212260" y="1352606"/>
            <a:ext cx="1727554"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685765">
              <a:spcBef>
                <a:spcPts val="800"/>
              </a:spcBef>
              <a:defRPr sz="1600">
                <a:latin typeface="Playfair Display"/>
                <a:ea typeface="Playfair Display"/>
                <a:cs typeface="Playfair Display"/>
                <a:sym typeface="Playfair Display"/>
              </a:defRPr>
            </a:lvl1pPr>
          </a:lstStyle>
          <a:p>
            <a:r>
              <a:rPr lang="es-ES" sz="1400" dirty="0" err="1" smtClean="0">
                <a:latin typeface="Soho Gothic Pro" panose="020B0503030504020204" pitchFamily="34" charset="0"/>
              </a:rPr>
              <a:t>Capabilities</a:t>
            </a:r>
            <a:endParaRPr sz="1400" dirty="0">
              <a:latin typeface="Soho Gothic Pro" panose="020B0503030504020204" pitchFamily="34" charset="0"/>
            </a:endParaRPr>
          </a:p>
        </p:txBody>
      </p:sp>
      <p:sp>
        <p:nvSpPr>
          <p:cNvPr id="42" name="Rectángulo 32"/>
          <p:cNvSpPr/>
          <p:nvPr/>
        </p:nvSpPr>
        <p:spPr>
          <a:xfrm>
            <a:off x="13704" y="5185805"/>
            <a:ext cx="11878472" cy="958579"/>
          </a:xfrm>
          <a:prstGeom prst="rect">
            <a:avLst/>
          </a:prstGeom>
          <a:solidFill>
            <a:schemeClr val="accent5">
              <a:lumMod val="20000"/>
              <a:lumOff val="80000"/>
            </a:schemeClr>
          </a:solidFill>
          <a:ln w="12700">
            <a:miter lim="400000"/>
          </a:ln>
        </p:spPr>
        <p:txBody>
          <a:bodyPr lIns="45719" rIns="45719" anchor="ctr"/>
          <a:lstStyle/>
          <a:p>
            <a:pPr algn="ctr">
              <a:defRPr>
                <a:solidFill>
                  <a:srgbClr val="FFFFFF"/>
                </a:solidFill>
              </a:defRPr>
            </a:pPr>
            <a:endParaRPr>
              <a:latin typeface="Bookman Old Style" panose="02050604050505020204" pitchFamily="18" charset="0"/>
            </a:endParaRPr>
          </a:p>
        </p:txBody>
      </p:sp>
      <p:sp>
        <p:nvSpPr>
          <p:cNvPr id="63" name="CuadroTexto 62"/>
          <p:cNvSpPr txBox="1"/>
          <p:nvPr/>
        </p:nvSpPr>
        <p:spPr>
          <a:xfrm>
            <a:off x="1418681" y="5340867"/>
            <a:ext cx="4320000" cy="648000"/>
          </a:xfrm>
          <a:prstGeom prst="rect">
            <a:avLst/>
          </a:prstGeom>
          <a:noFill/>
        </p:spPr>
        <p:txBody>
          <a:bodyPr wrap="square" rtlCol="0" anchor="ctr">
            <a:spAutoFit/>
          </a:bodyPr>
          <a:lstStyle/>
          <a:p>
            <a:pPr marL="182563" indent="-182563">
              <a:buFont typeface="Wingdings" panose="05000000000000000000" pitchFamily="2" charset="2"/>
              <a:buChar char="§"/>
            </a:pPr>
            <a:r>
              <a:rPr lang="en-US" sz="1400" dirty="0">
                <a:latin typeface="Bookman Old Style" panose="02050604050505020204" pitchFamily="18" charset="0"/>
              </a:rPr>
              <a:t>AWS Glue Elastic Views makes it easy to build materialized views that combine and replicate data across multiple data stores without you having to write custom code.</a:t>
            </a:r>
            <a:endParaRPr lang="es-ES" sz="1400" dirty="0">
              <a:latin typeface="Bookman Old Style" panose="02050604050505020204" pitchFamily="18" charset="0"/>
            </a:endParaRPr>
          </a:p>
        </p:txBody>
      </p:sp>
      <p:sp>
        <p:nvSpPr>
          <p:cNvPr id="45" name="Rectángulo 4"/>
          <p:cNvSpPr/>
          <p:nvPr/>
        </p:nvSpPr>
        <p:spPr>
          <a:xfrm>
            <a:off x="4235" y="1665407"/>
            <a:ext cx="11951120" cy="1086602"/>
          </a:xfrm>
          <a:prstGeom prst="rect">
            <a:avLst/>
          </a:prstGeom>
          <a:solidFill>
            <a:schemeClr val="accent5">
              <a:lumMod val="20000"/>
              <a:lumOff val="80000"/>
            </a:schemeClr>
          </a:solidFill>
          <a:ln w="12700">
            <a:miter lim="400000"/>
          </a:ln>
        </p:spPr>
        <p:txBody>
          <a:bodyPr lIns="45719" rIns="45719" anchor="ctr"/>
          <a:lstStyle/>
          <a:p>
            <a:pPr algn="ctr">
              <a:defRPr>
                <a:solidFill>
                  <a:srgbClr val="FFFFFF"/>
                </a:solidFill>
              </a:defRPr>
            </a:pPr>
            <a:endParaRPr dirty="0">
              <a:latin typeface="Bookman Old Style" panose="02050604050505020204" pitchFamily="18" charset="0"/>
            </a:endParaRPr>
          </a:p>
        </p:txBody>
      </p:sp>
      <p:sp>
        <p:nvSpPr>
          <p:cNvPr id="47" name="CuadroTexto 46"/>
          <p:cNvSpPr txBox="1"/>
          <p:nvPr/>
        </p:nvSpPr>
        <p:spPr>
          <a:xfrm>
            <a:off x="5976000" y="1642468"/>
            <a:ext cx="6081226" cy="1384995"/>
          </a:xfrm>
          <a:prstGeom prst="rect">
            <a:avLst/>
          </a:prstGeom>
          <a:noFill/>
        </p:spPr>
        <p:txBody>
          <a:bodyPr wrap="square" rtlCol="0">
            <a:spAutoFit/>
          </a:bodyPr>
          <a:lstStyle/>
          <a:p>
            <a:pPr marL="285750" indent="-285750">
              <a:buFont typeface="Wingdings" panose="05000000000000000000" pitchFamily="2" charset="2"/>
              <a:buChar char="§"/>
            </a:pPr>
            <a:r>
              <a:rPr lang="es-ES" sz="1400" dirty="0" err="1" smtClean="0">
                <a:latin typeface="Bookman Old Style" panose="02050604050505020204" pitchFamily="18" charset="0"/>
              </a:rPr>
              <a:t>Extract</a:t>
            </a:r>
            <a:r>
              <a:rPr lang="es-ES" sz="1400" dirty="0" smtClean="0">
                <a:latin typeface="Bookman Old Style" panose="02050604050505020204" pitchFamily="18" charset="0"/>
              </a:rPr>
              <a:t> data </a:t>
            </a:r>
            <a:r>
              <a:rPr lang="es-ES" sz="1400" dirty="0" err="1" smtClean="0">
                <a:latin typeface="Bookman Old Style" panose="02050604050505020204" pitchFamily="18" charset="0"/>
              </a:rPr>
              <a:t>from</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different</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sources</a:t>
            </a:r>
            <a:r>
              <a:rPr lang="es-ES" sz="1400" dirty="0" smtClean="0">
                <a:latin typeface="Bookman Old Style" panose="02050604050505020204" pitchFamily="18" charset="0"/>
              </a:rPr>
              <a:t>: Amazon S3, Amazon </a:t>
            </a:r>
            <a:r>
              <a:rPr lang="es-ES" sz="1400" dirty="0" err="1" smtClean="0">
                <a:latin typeface="Bookman Old Style" panose="02050604050505020204" pitchFamily="18" charset="0"/>
              </a:rPr>
              <a:t>Kinesis</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or</a:t>
            </a:r>
            <a:r>
              <a:rPr lang="es-ES" sz="1400" dirty="0" smtClean="0">
                <a:latin typeface="Bookman Old Style" panose="02050604050505020204" pitchFamily="18" charset="0"/>
              </a:rPr>
              <a:t> JDBC and </a:t>
            </a:r>
            <a:r>
              <a:rPr lang="es-ES" sz="1400" dirty="0" err="1" smtClean="0">
                <a:latin typeface="Bookman Old Style" panose="02050604050505020204" pitchFamily="18" charset="0"/>
              </a:rPr>
              <a:t>move</a:t>
            </a:r>
            <a:r>
              <a:rPr lang="es-ES" sz="1400" dirty="0" smtClean="0">
                <a:latin typeface="Bookman Old Style" panose="02050604050505020204" pitchFamily="18" charset="0"/>
              </a:rPr>
              <a:t> to </a:t>
            </a:r>
            <a:r>
              <a:rPr lang="es-ES" sz="1400" dirty="0" err="1" smtClean="0">
                <a:latin typeface="Bookman Old Style" panose="02050604050505020204" pitchFamily="18" charset="0"/>
              </a:rPr>
              <a:t>different</a:t>
            </a:r>
            <a:r>
              <a:rPr lang="es-ES" sz="1400" dirty="0" smtClean="0">
                <a:latin typeface="Bookman Old Style" panose="02050604050505020204" pitchFamily="18" charset="0"/>
              </a:rPr>
              <a:t> targets, </a:t>
            </a:r>
          </a:p>
          <a:p>
            <a:pPr marL="285750" indent="-285750">
              <a:buFont typeface="Wingdings" panose="05000000000000000000" pitchFamily="2" charset="2"/>
              <a:buChar char="§"/>
            </a:pPr>
            <a:r>
              <a:rPr lang="es-ES" altLang="es-ES" sz="1400" dirty="0" err="1">
                <a:solidFill>
                  <a:srgbClr val="202124"/>
                </a:solidFill>
                <a:latin typeface="Bookman Old Style" panose="02050604050505020204" pitchFamily="18" charset="0"/>
              </a:rPr>
              <a:t>Visually</a:t>
            </a:r>
            <a:r>
              <a:rPr lang="es-ES" altLang="es-ES" sz="1400" dirty="0">
                <a:solidFill>
                  <a:srgbClr val="202124"/>
                </a:solidFill>
                <a:latin typeface="Bookman Old Style" panose="02050604050505020204" pitchFamily="18" charset="0"/>
              </a:rPr>
              <a:t> configure, </a:t>
            </a:r>
            <a:r>
              <a:rPr lang="es-ES" altLang="es-ES" sz="1400" dirty="0" err="1">
                <a:solidFill>
                  <a:srgbClr val="202124"/>
                </a:solidFill>
                <a:latin typeface="Bookman Old Style" panose="02050604050505020204" pitchFamily="18" charset="0"/>
              </a:rPr>
              <a:t>execute</a:t>
            </a:r>
            <a:r>
              <a:rPr lang="es-ES" altLang="es-ES" sz="1400" dirty="0">
                <a:solidFill>
                  <a:srgbClr val="202124"/>
                </a:solidFill>
                <a:latin typeface="Bookman Old Style" panose="02050604050505020204" pitchFamily="18" charset="0"/>
              </a:rPr>
              <a:t>, and monitor data </a:t>
            </a:r>
            <a:r>
              <a:rPr lang="es-ES" altLang="es-ES" sz="1400" dirty="0" err="1" smtClean="0">
                <a:solidFill>
                  <a:srgbClr val="202124"/>
                </a:solidFill>
                <a:latin typeface="Bookman Old Style" panose="02050604050505020204" pitchFamily="18" charset="0"/>
              </a:rPr>
              <a:t>transformations</a:t>
            </a:r>
            <a:endParaRPr lang="es-ES" altLang="es-ES" sz="1400" dirty="0" smtClean="0">
              <a:solidFill>
                <a:srgbClr val="202124"/>
              </a:solidFill>
              <a:latin typeface="Bookman Old Style" panose="02050604050505020204" pitchFamily="18" charset="0"/>
            </a:endParaRPr>
          </a:p>
          <a:p>
            <a:pPr marL="285750" indent="-285750">
              <a:buFont typeface="Wingdings" panose="05000000000000000000" pitchFamily="2" charset="2"/>
              <a:buChar char="§"/>
            </a:pPr>
            <a:r>
              <a:rPr lang="es-ES" altLang="es-ES" sz="1400" dirty="0" err="1" smtClean="0">
                <a:solidFill>
                  <a:srgbClr val="202124"/>
                </a:solidFill>
                <a:latin typeface="Bookman Old Style" panose="02050604050505020204" pitchFamily="18" charset="0"/>
              </a:rPr>
              <a:t>Review</a:t>
            </a:r>
            <a:r>
              <a:rPr lang="es-ES" altLang="es-ES" sz="1400" dirty="0" smtClean="0">
                <a:solidFill>
                  <a:srgbClr val="202124"/>
                </a:solidFill>
                <a:latin typeface="Bookman Old Style" panose="02050604050505020204" pitchFamily="18" charset="0"/>
              </a:rPr>
              <a:t> </a:t>
            </a:r>
            <a:r>
              <a:rPr lang="es-ES" altLang="es-ES" sz="1400" dirty="0" err="1">
                <a:solidFill>
                  <a:srgbClr val="202124"/>
                </a:solidFill>
                <a:latin typeface="Bookman Old Style" panose="02050604050505020204" pitchFamily="18" charset="0"/>
              </a:rPr>
              <a:t>schemas</a:t>
            </a:r>
            <a:r>
              <a:rPr lang="es-ES" altLang="es-ES" sz="1400" dirty="0">
                <a:solidFill>
                  <a:srgbClr val="202124"/>
                </a:solidFill>
                <a:latin typeface="Bookman Old Style" panose="02050604050505020204" pitchFamily="18" charset="0"/>
              </a:rPr>
              <a:t> of a </a:t>
            </a:r>
            <a:r>
              <a:rPr lang="es-ES" altLang="es-ES" sz="1400" dirty="0" err="1">
                <a:solidFill>
                  <a:srgbClr val="202124"/>
                </a:solidFill>
                <a:latin typeface="Bookman Old Style" panose="02050604050505020204" pitchFamily="18" charset="0"/>
              </a:rPr>
              <a:t>dataset</a:t>
            </a:r>
            <a:r>
              <a:rPr lang="es-ES" altLang="es-ES" sz="1400" dirty="0">
                <a:latin typeface="Bookman Old Style" panose="02050604050505020204" pitchFamily="18" charset="0"/>
              </a:rPr>
              <a:t> </a:t>
            </a:r>
          </a:p>
          <a:p>
            <a:pPr marL="171450" indent="-171450">
              <a:buFont typeface="Wingdings" panose="05000000000000000000" pitchFamily="2" charset="2"/>
              <a:buChar char="§"/>
            </a:pPr>
            <a:endParaRPr lang="es-ES" sz="1400" dirty="0" smtClean="0">
              <a:latin typeface="Bookman Old Style" panose="02050604050505020204" pitchFamily="18" charset="0"/>
            </a:endParaRPr>
          </a:p>
          <a:p>
            <a:pPr marL="171450" indent="-171450">
              <a:buFont typeface="Wingdings" panose="05000000000000000000" pitchFamily="2" charset="2"/>
              <a:buChar char="§"/>
            </a:pPr>
            <a:endParaRPr lang="es-ES" sz="1400" dirty="0" smtClean="0">
              <a:latin typeface="Bookman Old Style" panose="02050604050505020204" pitchFamily="18" charset="0"/>
            </a:endParaRPr>
          </a:p>
        </p:txBody>
      </p:sp>
      <p:sp>
        <p:nvSpPr>
          <p:cNvPr id="44" name="Rectángulo 31"/>
          <p:cNvSpPr/>
          <p:nvPr/>
        </p:nvSpPr>
        <p:spPr>
          <a:xfrm>
            <a:off x="13704" y="4059400"/>
            <a:ext cx="11951120" cy="958579"/>
          </a:xfrm>
          <a:prstGeom prst="rect">
            <a:avLst/>
          </a:prstGeom>
          <a:solidFill>
            <a:schemeClr val="accent5">
              <a:lumMod val="20000"/>
              <a:lumOff val="80000"/>
            </a:schemeClr>
          </a:solidFill>
          <a:ln w="12700">
            <a:miter lim="400000"/>
          </a:ln>
        </p:spPr>
        <p:txBody>
          <a:bodyPr lIns="45719" rIns="45719" anchor="ctr"/>
          <a:lstStyle/>
          <a:p>
            <a:pPr algn="ctr">
              <a:defRPr>
                <a:solidFill>
                  <a:srgbClr val="FFFFFF"/>
                </a:solidFill>
              </a:defRPr>
            </a:pPr>
            <a:endParaRPr>
              <a:latin typeface="Bookman Old Style" panose="02050604050505020204" pitchFamily="18" charset="0"/>
            </a:endParaRPr>
          </a:p>
        </p:txBody>
      </p:sp>
      <p:sp>
        <p:nvSpPr>
          <p:cNvPr id="62" name="CuadroTexto 61"/>
          <p:cNvSpPr txBox="1"/>
          <p:nvPr/>
        </p:nvSpPr>
        <p:spPr>
          <a:xfrm>
            <a:off x="5976000" y="4059599"/>
            <a:ext cx="5916176" cy="1169551"/>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n-US" sz="1400" dirty="0" smtClean="0">
                <a:latin typeface="Bookman Old Style" panose="02050604050505020204" pitchFamily="18" charset="0"/>
              </a:rPr>
              <a:t>Profile</a:t>
            </a:r>
          </a:p>
          <a:p>
            <a:r>
              <a:rPr lang="en-US" sz="1400" dirty="0" smtClean="0">
                <a:latin typeface="Bookman Old Style" panose="02050604050505020204" pitchFamily="18" charset="0"/>
              </a:rPr>
              <a:t>Clean and Normalize</a:t>
            </a:r>
          </a:p>
          <a:p>
            <a:r>
              <a:rPr lang="en-US" sz="1400" dirty="0" smtClean="0">
                <a:latin typeface="Bookman Old Style" panose="02050604050505020204" pitchFamily="18" charset="0"/>
              </a:rPr>
              <a:t>Map</a:t>
            </a:r>
          </a:p>
          <a:p>
            <a:r>
              <a:rPr lang="en-US" sz="1400" dirty="0" smtClean="0">
                <a:latin typeface="Bookman Old Style" panose="02050604050505020204" pitchFamily="18" charset="0"/>
              </a:rPr>
              <a:t>Automate</a:t>
            </a:r>
          </a:p>
          <a:p>
            <a:endParaRPr lang="en-US" sz="1400" dirty="0">
              <a:latin typeface="Bookman Old Style" panose="02050604050505020204" pitchFamily="18" charset="0"/>
            </a:endParaRPr>
          </a:p>
        </p:txBody>
      </p:sp>
      <p:sp>
        <p:nvSpPr>
          <p:cNvPr id="60" name="CuadroTexto 59"/>
          <p:cNvSpPr txBox="1"/>
          <p:nvPr/>
        </p:nvSpPr>
        <p:spPr>
          <a:xfrm>
            <a:off x="1440000" y="4274727"/>
            <a:ext cx="4320000" cy="648000"/>
          </a:xfrm>
          <a:prstGeom prst="rect">
            <a:avLst/>
          </a:prstGeom>
          <a:noFill/>
        </p:spPr>
        <p:txBody>
          <a:bodyPr wrap="square" rtlCol="0">
            <a:spAutoFit/>
          </a:bodyPr>
          <a:lstStyle/>
          <a:p>
            <a:pPr marL="171450" indent="-171450">
              <a:buFont typeface="Wingdings" panose="05000000000000000000" pitchFamily="2" charset="2"/>
              <a:buChar char="§"/>
            </a:pPr>
            <a:r>
              <a:rPr lang="en-US" sz="1400" dirty="0">
                <a:latin typeface="Bookman Old Style" panose="02050604050505020204" pitchFamily="18" charset="0"/>
              </a:rPr>
              <a:t>AWS Glue </a:t>
            </a:r>
            <a:r>
              <a:rPr lang="en-US" sz="1400" dirty="0" err="1">
                <a:latin typeface="Bookman Old Style" panose="02050604050505020204" pitchFamily="18" charset="0"/>
              </a:rPr>
              <a:t>DataBrew</a:t>
            </a:r>
            <a:r>
              <a:rPr lang="en-US" sz="1400" dirty="0">
                <a:latin typeface="Bookman Old Style" panose="02050604050505020204" pitchFamily="18" charset="0"/>
              </a:rPr>
              <a:t> is a new visual data </a:t>
            </a:r>
            <a:r>
              <a:rPr lang="en-US" sz="1400" dirty="0" smtClean="0">
                <a:latin typeface="Bookman Old Style" panose="02050604050505020204" pitchFamily="18" charset="0"/>
              </a:rPr>
              <a:t>preparation</a:t>
            </a:r>
            <a:endParaRPr lang="es-ES" sz="1400" dirty="0">
              <a:latin typeface="Bookman Old Style" panose="02050604050505020204" pitchFamily="18" charset="0"/>
            </a:endParaRPr>
          </a:p>
        </p:txBody>
      </p:sp>
      <p:sp>
        <p:nvSpPr>
          <p:cNvPr id="43" name="Rectángulo 4"/>
          <p:cNvSpPr/>
          <p:nvPr/>
        </p:nvSpPr>
        <p:spPr>
          <a:xfrm>
            <a:off x="4235" y="2879567"/>
            <a:ext cx="11951120" cy="958578"/>
          </a:xfrm>
          <a:prstGeom prst="rect">
            <a:avLst/>
          </a:prstGeom>
          <a:solidFill>
            <a:schemeClr val="accent5">
              <a:lumMod val="20000"/>
              <a:lumOff val="80000"/>
            </a:schemeClr>
          </a:solidFill>
          <a:ln w="12700">
            <a:miter lim="400000"/>
          </a:ln>
        </p:spPr>
        <p:txBody>
          <a:bodyPr lIns="45719" rIns="45719" anchor="ctr"/>
          <a:lstStyle/>
          <a:p>
            <a:pPr algn="ctr">
              <a:defRPr>
                <a:solidFill>
                  <a:srgbClr val="FFFFFF"/>
                </a:solidFill>
              </a:defRPr>
            </a:pPr>
            <a:endParaRPr>
              <a:latin typeface="Bookman Old Style" panose="02050604050505020204" pitchFamily="18" charset="0"/>
            </a:endParaRPr>
          </a:p>
        </p:txBody>
      </p:sp>
      <p:sp>
        <p:nvSpPr>
          <p:cNvPr id="61" name="CuadroTexto 60"/>
          <p:cNvSpPr txBox="1"/>
          <p:nvPr/>
        </p:nvSpPr>
        <p:spPr>
          <a:xfrm>
            <a:off x="1440000" y="2944499"/>
            <a:ext cx="4320000" cy="648000"/>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s-ES" sz="1400" dirty="0" err="1" smtClean="0">
                <a:latin typeface="Bookman Old Style" panose="02050604050505020204" pitchFamily="18" charset="0"/>
              </a:rPr>
              <a:t>Persistence</a:t>
            </a:r>
            <a:r>
              <a:rPr lang="es-ES" sz="1400" dirty="0" smtClean="0">
                <a:latin typeface="Bookman Old Style" panose="02050604050505020204" pitchFamily="18" charset="0"/>
              </a:rPr>
              <a:t> </a:t>
            </a:r>
            <a:r>
              <a:rPr lang="es-ES" sz="1400" dirty="0" err="1" smtClean="0">
                <a:latin typeface="Bookman Old Style" panose="02050604050505020204" pitchFamily="18" charset="0"/>
              </a:rPr>
              <a:t>metadata</a:t>
            </a:r>
            <a:r>
              <a:rPr lang="es-ES" sz="1400" dirty="0" smtClean="0">
                <a:latin typeface="Bookman Old Style" panose="02050604050505020204" pitchFamily="18" charset="0"/>
              </a:rPr>
              <a:t> store</a:t>
            </a:r>
            <a:endParaRPr lang="es-ES" sz="1400" dirty="0">
              <a:latin typeface="Bookman Old Style" panose="02050604050505020204" pitchFamily="18" charset="0"/>
            </a:endParaRPr>
          </a:p>
        </p:txBody>
      </p:sp>
      <p:sp>
        <p:nvSpPr>
          <p:cNvPr id="59" name="CuadroTexto 58"/>
          <p:cNvSpPr txBox="1"/>
          <p:nvPr/>
        </p:nvSpPr>
        <p:spPr>
          <a:xfrm>
            <a:off x="5976000" y="2874907"/>
            <a:ext cx="6006539" cy="954107"/>
          </a:xfrm>
          <a:prstGeom prst="rect">
            <a:avLst/>
          </a:prstGeom>
          <a:noFill/>
        </p:spPr>
        <p:txBody>
          <a:bodyPr wrap="square" rtlCol="0">
            <a:spAutoFit/>
          </a:bodyPr>
          <a:lstStyle/>
          <a:p>
            <a:pPr marL="171450" indent="-171450">
              <a:buFont typeface="Wingdings" panose="05000000000000000000" pitchFamily="2" charset="2"/>
              <a:buChar char="§"/>
            </a:pPr>
            <a:r>
              <a:rPr lang="en-US" sz="1400" dirty="0" smtClean="0">
                <a:latin typeface="Bookman Old Style" panose="02050604050505020204" pitchFamily="18" charset="0"/>
              </a:rPr>
              <a:t>It </a:t>
            </a:r>
            <a:r>
              <a:rPr lang="en-US" sz="1400" dirty="0">
                <a:latin typeface="Bookman Old Style" panose="02050604050505020204" pitchFamily="18" charset="0"/>
              </a:rPr>
              <a:t>provides a uniform repository where </a:t>
            </a:r>
            <a:r>
              <a:rPr lang="en-US" sz="1400" dirty="0" err="1" smtClean="0">
                <a:latin typeface="Bookman Old Style" panose="02050604050505020204" pitchFamily="18" charset="0"/>
              </a:rPr>
              <a:t>diferents</a:t>
            </a:r>
            <a:r>
              <a:rPr lang="en-US" sz="1400" dirty="0" smtClean="0">
                <a:latin typeface="Bookman Old Style" panose="02050604050505020204" pitchFamily="18" charset="0"/>
              </a:rPr>
              <a:t> </a:t>
            </a:r>
            <a:r>
              <a:rPr lang="en-US" sz="1400" dirty="0">
                <a:latin typeface="Bookman Old Style" panose="02050604050505020204" pitchFamily="18" charset="0"/>
              </a:rPr>
              <a:t>systems can store and find metadata to keep track of </a:t>
            </a:r>
            <a:r>
              <a:rPr lang="en-US" sz="1400" dirty="0" smtClean="0">
                <a:latin typeface="Bookman Old Style" panose="02050604050505020204" pitchFamily="18" charset="0"/>
              </a:rPr>
              <a:t>data-</a:t>
            </a:r>
            <a:endParaRPr lang="en-US" sz="1400" dirty="0">
              <a:latin typeface="Bookman Old Style" panose="02050604050505020204" pitchFamily="18" charset="0"/>
            </a:endParaRPr>
          </a:p>
          <a:p>
            <a:pPr marL="171450" indent="-171450">
              <a:buFont typeface="Wingdings" panose="05000000000000000000" pitchFamily="2" charset="2"/>
              <a:buChar char="§"/>
            </a:pPr>
            <a:r>
              <a:rPr lang="en-US" sz="1400" dirty="0" smtClean="0">
                <a:latin typeface="Bookman Old Style" panose="02050604050505020204" pitchFamily="18" charset="0"/>
              </a:rPr>
              <a:t>In addition provides </a:t>
            </a:r>
            <a:r>
              <a:rPr lang="en-US" sz="1400" dirty="0">
                <a:latin typeface="Bookman Old Style" panose="02050604050505020204" pitchFamily="18" charset="0"/>
              </a:rPr>
              <a:t>comprehensive audit and governance capabilities, with schema change </a:t>
            </a:r>
            <a:r>
              <a:rPr lang="en-US" sz="1400" dirty="0" smtClean="0">
                <a:latin typeface="Bookman Old Style" panose="02050604050505020204" pitchFamily="18" charset="0"/>
              </a:rPr>
              <a:t>tracking</a:t>
            </a:r>
            <a:endParaRPr lang="en-US" sz="1400" dirty="0">
              <a:latin typeface="Bookman Old Style" panose="02050604050505020204" pitchFamily="18" charset="0"/>
            </a:endParaRPr>
          </a:p>
        </p:txBody>
      </p:sp>
      <p:sp>
        <p:nvSpPr>
          <p:cNvPr id="57" name="CuadroTexto 56"/>
          <p:cNvSpPr txBox="1"/>
          <p:nvPr/>
        </p:nvSpPr>
        <p:spPr>
          <a:xfrm>
            <a:off x="63179" y="1856750"/>
            <a:ext cx="1519950" cy="523220"/>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s-ES" sz="1400" b="1" dirty="0" smtClean="0">
                <a:latin typeface="Bookman Old Style" panose="02050604050505020204" pitchFamily="18" charset="0"/>
              </a:rPr>
              <a:t>AWS </a:t>
            </a:r>
            <a:r>
              <a:rPr lang="es-ES" sz="1400" b="1" dirty="0" err="1" smtClean="0">
                <a:latin typeface="Bookman Old Style" panose="02050604050505020204" pitchFamily="18" charset="0"/>
              </a:rPr>
              <a:t>Glue</a:t>
            </a:r>
            <a:r>
              <a:rPr lang="es-ES" sz="1400" b="1" dirty="0" smtClean="0">
                <a:latin typeface="Bookman Old Style" panose="02050604050505020204" pitchFamily="18" charset="0"/>
              </a:rPr>
              <a:t> Studio</a:t>
            </a:r>
            <a:endParaRPr lang="es-ES" sz="1400" b="1" dirty="0">
              <a:latin typeface="Bookman Old Style" panose="02050604050505020204" pitchFamily="18" charset="0"/>
            </a:endParaRPr>
          </a:p>
        </p:txBody>
      </p:sp>
      <p:sp>
        <p:nvSpPr>
          <p:cNvPr id="64" name="CuadroTexto 63"/>
          <p:cNvSpPr txBox="1"/>
          <p:nvPr/>
        </p:nvSpPr>
        <p:spPr>
          <a:xfrm>
            <a:off x="63179" y="2936196"/>
            <a:ext cx="1519950" cy="738664"/>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s-ES" sz="1400" b="1" dirty="0" smtClean="0">
                <a:latin typeface="Bookman Old Style" panose="02050604050505020204" pitchFamily="18" charset="0"/>
              </a:rPr>
              <a:t>AWS </a:t>
            </a:r>
            <a:r>
              <a:rPr lang="es-ES" sz="1400" b="1" dirty="0" err="1" smtClean="0">
                <a:latin typeface="Bookman Old Style" panose="02050604050505020204" pitchFamily="18" charset="0"/>
              </a:rPr>
              <a:t>Glue</a:t>
            </a:r>
            <a:r>
              <a:rPr lang="es-ES" sz="1400" b="1" dirty="0" smtClean="0">
                <a:latin typeface="Bookman Old Style" panose="02050604050505020204" pitchFamily="18" charset="0"/>
              </a:rPr>
              <a:t> Data </a:t>
            </a:r>
            <a:r>
              <a:rPr lang="es-ES" sz="1400" b="1" dirty="0" err="1" smtClean="0">
                <a:latin typeface="Bookman Old Style" panose="02050604050505020204" pitchFamily="18" charset="0"/>
              </a:rPr>
              <a:t>Catalog</a:t>
            </a:r>
            <a:endParaRPr lang="es-ES" sz="1400" b="1" dirty="0">
              <a:latin typeface="Bookman Old Style" panose="02050604050505020204" pitchFamily="18" charset="0"/>
            </a:endParaRPr>
          </a:p>
        </p:txBody>
      </p:sp>
      <p:sp>
        <p:nvSpPr>
          <p:cNvPr id="68" name="CuadroTexto 67"/>
          <p:cNvSpPr txBox="1"/>
          <p:nvPr/>
        </p:nvSpPr>
        <p:spPr>
          <a:xfrm>
            <a:off x="70548" y="4224274"/>
            <a:ext cx="1519950" cy="523220"/>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s-ES" sz="1400" b="1" dirty="0">
                <a:latin typeface="Bookman Old Style" panose="02050604050505020204" pitchFamily="18" charset="0"/>
              </a:rPr>
              <a:t>AWS </a:t>
            </a:r>
            <a:r>
              <a:rPr lang="es-ES" sz="1400" b="1" dirty="0" err="1">
                <a:latin typeface="Bookman Old Style" panose="02050604050505020204" pitchFamily="18" charset="0"/>
              </a:rPr>
              <a:t>Glue</a:t>
            </a:r>
            <a:r>
              <a:rPr lang="es-ES" sz="1400" b="1" dirty="0">
                <a:latin typeface="Bookman Old Style" panose="02050604050505020204" pitchFamily="18" charset="0"/>
              </a:rPr>
              <a:t> Data </a:t>
            </a:r>
            <a:r>
              <a:rPr lang="es-ES" sz="1400" b="1" dirty="0" err="1">
                <a:latin typeface="Bookman Old Style" panose="02050604050505020204" pitchFamily="18" charset="0"/>
              </a:rPr>
              <a:t>Brew</a:t>
            </a:r>
            <a:endParaRPr lang="es-ES" sz="1400" b="1" dirty="0">
              <a:latin typeface="Bookman Old Style" panose="02050604050505020204" pitchFamily="18" charset="0"/>
            </a:endParaRPr>
          </a:p>
        </p:txBody>
      </p:sp>
      <p:sp>
        <p:nvSpPr>
          <p:cNvPr id="69" name="CuadroTexto 68"/>
          <p:cNvSpPr txBox="1"/>
          <p:nvPr/>
        </p:nvSpPr>
        <p:spPr>
          <a:xfrm>
            <a:off x="0" y="5156082"/>
            <a:ext cx="1519950" cy="738664"/>
          </a:xfrm>
          <a:prstGeom prst="rect">
            <a:avLst/>
          </a:prstGeom>
          <a:noFill/>
        </p:spPr>
        <p:txBody>
          <a:bodyPr wrap="square" rtlCol="0" anchor="ctr">
            <a:spAutoFit/>
          </a:bodyPr>
          <a:lstStyle>
            <a:defPPr>
              <a:defRPr lang="es-ES"/>
            </a:defPPr>
            <a:lvl1pPr marL="182563" indent="-182563">
              <a:buFont typeface="Wingdings" panose="05000000000000000000" pitchFamily="2" charset="2"/>
              <a:buChar char="§"/>
              <a:defRPr sz="1200"/>
            </a:lvl1pPr>
          </a:lstStyle>
          <a:p>
            <a:r>
              <a:rPr lang="es-ES" sz="1400" b="1" dirty="0">
                <a:latin typeface="Bookman Old Style" panose="02050604050505020204" pitchFamily="18" charset="0"/>
              </a:rPr>
              <a:t>AWS </a:t>
            </a:r>
            <a:r>
              <a:rPr lang="es-ES" sz="1400" b="1" dirty="0" err="1">
                <a:latin typeface="Bookman Old Style" panose="02050604050505020204" pitchFamily="18" charset="0"/>
              </a:rPr>
              <a:t>Glue</a:t>
            </a:r>
            <a:r>
              <a:rPr lang="es-ES" sz="1400" b="1" dirty="0">
                <a:latin typeface="Bookman Old Style" panose="02050604050505020204" pitchFamily="18" charset="0"/>
              </a:rPr>
              <a:t> </a:t>
            </a:r>
            <a:r>
              <a:rPr lang="es-ES" sz="1400" b="1" dirty="0" err="1" smtClean="0">
                <a:latin typeface="Bookman Old Style" panose="02050604050505020204" pitchFamily="18" charset="0"/>
              </a:rPr>
              <a:t>Elastic</a:t>
            </a:r>
            <a:r>
              <a:rPr lang="es-ES" sz="1400" b="1" dirty="0" smtClean="0">
                <a:latin typeface="Bookman Old Style" panose="02050604050505020204" pitchFamily="18" charset="0"/>
              </a:rPr>
              <a:t> </a:t>
            </a:r>
            <a:r>
              <a:rPr lang="es-ES" sz="1400" b="1" dirty="0" err="1" smtClean="0">
                <a:latin typeface="Bookman Old Style" panose="02050604050505020204" pitchFamily="18" charset="0"/>
              </a:rPr>
              <a:t>Views</a:t>
            </a:r>
            <a:endParaRPr lang="es-ES" sz="1400" b="1" dirty="0">
              <a:latin typeface="Bookman Old Style" panose="02050604050505020204" pitchFamily="18" charset="0"/>
            </a:endParaRPr>
          </a:p>
        </p:txBody>
      </p:sp>
      <p:sp>
        <p:nvSpPr>
          <p:cNvPr id="73" name="CuadroTexto 72"/>
          <p:cNvSpPr txBox="1"/>
          <p:nvPr/>
        </p:nvSpPr>
        <p:spPr>
          <a:xfrm>
            <a:off x="5976000" y="5220000"/>
            <a:ext cx="5796451" cy="954107"/>
          </a:xfrm>
          <a:prstGeom prst="rect">
            <a:avLst/>
          </a:prstGeom>
          <a:noFill/>
        </p:spPr>
        <p:txBody>
          <a:bodyPr wrap="square" rtlCol="0" anchor="ctr">
            <a:spAutoFit/>
          </a:bodyPr>
          <a:lstStyle/>
          <a:p>
            <a:pPr marL="182563" indent="-182563">
              <a:buFont typeface="Wingdings" panose="05000000000000000000" pitchFamily="2" charset="2"/>
              <a:buChar char="§"/>
            </a:pPr>
            <a:r>
              <a:rPr lang="en-US" sz="1400" dirty="0">
                <a:latin typeface="Bookman Old Style" panose="02050604050505020204" pitchFamily="18" charset="0"/>
              </a:rPr>
              <a:t>Use familiar SQL to create a materialized </a:t>
            </a:r>
            <a:r>
              <a:rPr lang="en-US" sz="1400" dirty="0" smtClean="0">
                <a:latin typeface="Bookman Old Style" panose="02050604050505020204" pitchFamily="18" charset="0"/>
              </a:rPr>
              <a:t>view</a:t>
            </a:r>
          </a:p>
          <a:p>
            <a:pPr marL="182563" indent="-182563">
              <a:buFont typeface="Wingdings" panose="05000000000000000000" pitchFamily="2" charset="2"/>
              <a:buChar char="§"/>
            </a:pPr>
            <a:r>
              <a:rPr lang="en-US" sz="1400" dirty="0">
                <a:latin typeface="Bookman Old Style" panose="02050604050505020204" pitchFamily="18" charset="0"/>
              </a:rPr>
              <a:t>Automatically copies data from each source data store to a target data </a:t>
            </a:r>
            <a:r>
              <a:rPr lang="en-US" sz="1400" dirty="0" smtClean="0">
                <a:latin typeface="Bookman Old Style" panose="02050604050505020204" pitchFamily="18" charset="0"/>
              </a:rPr>
              <a:t>store</a:t>
            </a:r>
          </a:p>
          <a:p>
            <a:pPr marL="182563" indent="-182563">
              <a:buFont typeface="Wingdings" panose="05000000000000000000" pitchFamily="2" charset="2"/>
              <a:buChar char="§"/>
            </a:pPr>
            <a:r>
              <a:rPr lang="en-US" sz="1400" dirty="0">
                <a:latin typeface="Bookman Old Style" panose="02050604050505020204" pitchFamily="18" charset="0"/>
              </a:rPr>
              <a:t>Automatically keeps the data in the target data store updated</a:t>
            </a:r>
            <a:endParaRPr lang="es-ES" sz="1400" dirty="0">
              <a:latin typeface="Bookman Old Style" panose="02050604050505020204" pitchFamily="18" charset="0"/>
            </a:endParaRPr>
          </a:p>
        </p:txBody>
      </p:sp>
      <p:sp>
        <p:nvSpPr>
          <p:cNvPr id="10" name="Rectangle 10"/>
          <p:cNvSpPr>
            <a:spLocks noChangeArrowheads="1"/>
          </p:cNvSpPr>
          <p:nvPr/>
        </p:nvSpPr>
        <p:spPr bwMode="auto">
          <a:xfrm>
            <a:off x="1440000" y="1794464"/>
            <a:ext cx="4320000" cy="648000"/>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Visual interface to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visually</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create</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run, and monitor ETL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flows</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with</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just</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a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few</a:t>
            </a:r>
            <a:r>
              <a:rPr kumimoji="0" lang="es-ES" altLang="es-ES" sz="14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400" b="0" i="0" u="none" strike="noStrike" cap="none" normalizeH="0" baseline="0" dirty="0" err="1" smtClean="0">
                <a:ln>
                  <a:noFill/>
                </a:ln>
                <a:solidFill>
                  <a:srgbClr val="202124"/>
                </a:solidFill>
                <a:effectLst/>
                <a:latin typeface="Bookman Old Style" panose="02050604050505020204" pitchFamily="18" charset="0"/>
              </a:rPr>
              <a:t>clicks</a:t>
            </a:r>
            <a:r>
              <a:rPr kumimoji="0" lang="es-ES" altLang="es-ES" sz="1400" b="0" i="0" u="none" strike="noStrike" cap="none" normalizeH="0" baseline="0" dirty="0" smtClean="0">
                <a:ln>
                  <a:noFill/>
                </a:ln>
                <a:solidFill>
                  <a:schemeClr val="tx1"/>
                </a:solidFill>
                <a:effectLst/>
                <a:latin typeface="Bookman Old Style" panose="02050604050505020204" pitchFamily="18" charset="0"/>
              </a:rPr>
              <a:t> </a:t>
            </a:r>
          </a:p>
        </p:txBody>
      </p:sp>
      <p:sp>
        <p:nvSpPr>
          <p:cNvPr id="31"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Glue-Components</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pic>
        <p:nvPicPr>
          <p:cNvPr id="32" name="Imagen 31"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33" name="Imagen 32"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9">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2328761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to 13" hidden="1"/>
          <p:cNvGraphicFramePr>
            <a:graphicFrameLocks noChangeAspect="1"/>
          </p:cNvGraphicFramePr>
          <p:nvPr>
            <p:custDataLst>
              <p:tags r:id="rId2"/>
            </p:custDataLst>
            <p:extLst>
              <p:ext uri="{D42A27DB-BD31-4B8C-83A1-F6EECF244321}">
                <p14:modId xmlns:p14="http://schemas.microsoft.com/office/powerpoint/2010/main" val="3695219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608" name="Diapositiva de think-cell" r:id="rId6" imgW="384" imgH="384" progId="TCLayout.ActiveDocument.1">
                  <p:embed/>
                </p:oleObj>
              </mc:Choice>
              <mc:Fallback>
                <p:oleObj name="Diapositiva de think-cell" r:id="rId6" imgW="384" imgH="384" progId="TCLayout.ActiveDocument.1">
                  <p:embed/>
                  <p:pic>
                    <p:nvPicPr>
                      <p:cNvPr id="14" name="Objeto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2" name="Rectángulo 1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s-ES" sz="2400">
              <a:latin typeface="Playfair Display" panose="00000500000000000000" pitchFamily="2" charset="0"/>
              <a:ea typeface="+mj-ea"/>
              <a:cs typeface="+mj-cs"/>
              <a:sym typeface="Playfair Display" panose="00000500000000000000" pitchFamily="2" charset="0"/>
            </a:endParaRPr>
          </a:p>
        </p:txBody>
      </p:sp>
      <p:sp>
        <p:nvSpPr>
          <p:cNvPr id="4" name="Título 3"/>
          <p:cNvSpPr>
            <a:spLocks noGrp="1"/>
          </p:cNvSpPr>
          <p:nvPr>
            <p:ph type="title"/>
          </p:nvPr>
        </p:nvSpPr>
        <p:spPr>
          <a:xfrm>
            <a:off x="308291" y="852413"/>
            <a:ext cx="11519451" cy="919343"/>
          </a:xfrm>
        </p:spPr>
        <p:txBody>
          <a:bodyPr vert="horz" lIns="0" tIns="0" rIns="0" bIns="0" rtlCol="0" anchor="t">
            <a:noAutofit/>
          </a:bodyPr>
          <a:lstStyle/>
          <a:p>
            <a:r>
              <a:rPr lang="en-US" dirty="0">
                <a:latin typeface="Bookman Old Style" panose="02050604050505020204" pitchFamily="18" charset="0"/>
              </a:rPr>
              <a:t>The following diagram shows the architecture of an AWS Glue </a:t>
            </a:r>
            <a:r>
              <a:rPr lang="en-US" dirty="0" smtClean="0">
                <a:latin typeface="Bookman Old Style" panose="02050604050505020204" pitchFamily="18" charset="0"/>
              </a:rPr>
              <a:t>environment</a:t>
            </a:r>
            <a:endParaRPr lang="es-ES" dirty="0">
              <a:latin typeface="Bookman Old Style" panose="02050604050505020204" pitchFamily="18" charset="0"/>
            </a:endParaRPr>
          </a:p>
        </p:txBody>
      </p:sp>
      <p:sp>
        <p:nvSpPr>
          <p:cNvPr id="56" name="Rectángulo 55"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pic>
        <p:nvPicPr>
          <p:cNvPr id="65545" name="Picture 9" descr="&#10;            The basic concepts populating your Data Catalog and processing ETL dataflow in&#10;                AWS Glue.&#10;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2011" y="1371600"/>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Glue-Architecture</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pic>
        <p:nvPicPr>
          <p:cNvPr id="10" name="Imagen 9"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11" name="Imagen 10"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10">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3851255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630" name="Diapositiva de think-cell" r:id="rId6" imgW="421" imgH="423" progId="TCLayout.ActiveDocument.1">
                  <p:embed/>
                </p:oleObj>
              </mc:Choice>
              <mc:Fallback>
                <p:oleObj name="Diapositiva de think-cell" r:id="rId6" imgW="421" imgH="423" progId="TCLayout.ActiveDocument.1">
                  <p:embed/>
                  <p:pic>
                    <p:nvPicPr>
                      <p:cNvPr id="3" name="Objeto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ángulo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2400">
              <a:latin typeface="Playfair Display" panose="00000500000000000000" pitchFamily="2" charset="0"/>
              <a:ea typeface="+mj-ea"/>
              <a:cs typeface="+mj-cs"/>
              <a:sym typeface="Playfair Display" panose="00000500000000000000" pitchFamily="2" charset="0"/>
            </a:endParaRPr>
          </a:p>
        </p:txBody>
      </p:sp>
      <p:sp>
        <p:nvSpPr>
          <p:cNvPr id="52" name="Forma libre 51"/>
          <p:cNvSpPr/>
          <p:nvPr/>
        </p:nvSpPr>
        <p:spPr>
          <a:xfrm flipV="1">
            <a:off x="-1408638" y="4742325"/>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6">
              <a:lumMod val="40000"/>
              <a:lumOff val="6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9" name="Forma libre 38"/>
          <p:cNvSpPr/>
          <p:nvPr/>
        </p:nvSpPr>
        <p:spPr>
          <a:xfrm flipV="1">
            <a:off x="-1160988" y="3877672"/>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6">
              <a:lumMod val="20000"/>
              <a:lumOff val="8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8" name="Forma libre 37"/>
          <p:cNvSpPr/>
          <p:nvPr/>
        </p:nvSpPr>
        <p:spPr>
          <a:xfrm flipV="1">
            <a:off x="-875238" y="3013018"/>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5">
              <a:lumMod val="60000"/>
              <a:lumOff val="4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7" name="Forma libre 36"/>
          <p:cNvSpPr/>
          <p:nvPr/>
        </p:nvSpPr>
        <p:spPr>
          <a:xfrm flipV="1">
            <a:off x="-618063" y="2148364"/>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5">
              <a:lumMod val="40000"/>
              <a:lumOff val="6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6" name="Forma libre 35"/>
          <p:cNvSpPr/>
          <p:nvPr/>
        </p:nvSpPr>
        <p:spPr>
          <a:xfrm flipV="1">
            <a:off x="-351363" y="1283710"/>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5">
              <a:lumMod val="20000"/>
              <a:lumOff val="8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40" name="CuadroTexto 39"/>
          <p:cNvSpPr txBox="1"/>
          <p:nvPr/>
        </p:nvSpPr>
        <p:spPr>
          <a:xfrm>
            <a:off x="243496" y="1433489"/>
            <a:ext cx="1647892" cy="387358"/>
          </a:xfrm>
          <a:prstGeom prst="rect">
            <a:avLst/>
          </a:prstGeom>
          <a:noFill/>
        </p:spPr>
        <p:txBody>
          <a:bodyPr wrap="square" lIns="0" tIns="0" rIns="0" bIns="0" rtlCol="0" anchor="ctr">
            <a:noAutofit/>
          </a:bodyPr>
          <a:lstStyle/>
          <a:p>
            <a:r>
              <a:rPr lang="es-ES" sz="1200" b="1" dirty="0" err="1" smtClean="0">
                <a:latin typeface="Bookman Old Style" panose="02050604050505020204" pitchFamily="18" charset="0"/>
              </a:rPr>
              <a:t>Classifier</a:t>
            </a:r>
            <a:r>
              <a:rPr lang="es-ES" sz="1200" b="1" dirty="0" smtClean="0">
                <a:latin typeface="Bookman Old Style" panose="02050604050505020204" pitchFamily="18" charset="0"/>
              </a:rPr>
              <a:t> </a:t>
            </a:r>
            <a:endParaRPr lang="es-ES" sz="1200" b="1" dirty="0">
              <a:latin typeface="Bookman Old Style" panose="02050604050505020204" pitchFamily="18" charset="0"/>
            </a:endParaRPr>
          </a:p>
        </p:txBody>
      </p:sp>
      <p:sp>
        <p:nvSpPr>
          <p:cNvPr id="45"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5162" y="1328601"/>
            <a:ext cx="9651128" cy="553998"/>
          </a:xfrm>
          <a:prstGeom prst="rect">
            <a:avLst/>
          </a:prstGeom>
          <a:no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Determines the schema of your data. AWS Glue provides classifiers for common file types, such as CSV, JSON, AVRO, XML, and others. It also provides classifiers for common relational database management systems using a JDBC connection. You can write your own classifier by using a </a:t>
            </a:r>
            <a:r>
              <a:rPr lang="en-US" sz="1200" dirty="0" err="1">
                <a:latin typeface="Bookman Old Style" panose="02050604050505020204" pitchFamily="18" charset="0"/>
              </a:rPr>
              <a:t>grok</a:t>
            </a:r>
            <a:r>
              <a:rPr lang="en-US" sz="1200" dirty="0">
                <a:latin typeface="Bookman Old Style" panose="02050604050505020204" pitchFamily="18" charset="0"/>
              </a:rPr>
              <a:t> pattern or by specifying a row tag in an XML document.</a:t>
            </a:r>
            <a:endParaRPr lang="es-ES" sz="1200" b="1" dirty="0">
              <a:latin typeface="Bookman Old Style" panose="02050604050505020204" pitchFamily="18" charset="0"/>
            </a:endParaRPr>
          </a:p>
        </p:txBody>
      </p:sp>
      <p:sp>
        <p:nvSpPr>
          <p:cNvPr id="46"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5161" y="2276379"/>
            <a:ext cx="8588692" cy="369332"/>
          </a:xfrm>
          <a:prstGeom prst="rect">
            <a:avLst/>
          </a:prstGeom>
          <a:no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A program that connects to a data store (source or target), progresses through a prioritized list of classifiers to determine the schema for your data, and then creates metadata tables in the AWS Glue Data Catalog</a:t>
            </a:r>
            <a:endParaRPr lang="es-ES" sz="1200" dirty="0">
              <a:latin typeface="Bookman Old Style" panose="02050604050505020204" pitchFamily="18" charset="0"/>
            </a:endParaRPr>
          </a:p>
        </p:txBody>
      </p:sp>
      <p:sp>
        <p:nvSpPr>
          <p:cNvPr id="47"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5161" y="3141033"/>
            <a:ext cx="8588691" cy="369332"/>
          </a:xfrm>
          <a:prstGeom prst="rect">
            <a:avLst/>
          </a:prstGeom>
          <a:no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The business logic that is required to perform ETL work. It is composed of a transformation script, data sources, and data targets. Job runs are initiated by triggers that can be scheduled or triggered by events.</a:t>
            </a:r>
            <a:endParaRPr lang="es-ES" sz="1200" dirty="0">
              <a:latin typeface="Bookman Old Style" panose="02050604050505020204" pitchFamily="18" charset="0"/>
            </a:endParaRPr>
          </a:p>
        </p:txBody>
      </p:sp>
      <p:sp>
        <p:nvSpPr>
          <p:cNvPr id="48"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5161" y="4892104"/>
            <a:ext cx="8593132" cy="369332"/>
          </a:xfrm>
          <a:prstGeom prst="rect">
            <a:avLst/>
          </a:prstGeom>
          <a:no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Properties are needed to connect the Data Catalog to a specific data store. If you are using the S3 data store as your data source and data target, then there is no need to create a connection.</a:t>
            </a:r>
            <a:endParaRPr lang="es-ES" sz="1200" dirty="0">
              <a:latin typeface="Bookman Old Style" panose="02050604050505020204" pitchFamily="18" charset="0"/>
            </a:endParaRPr>
          </a:p>
        </p:txBody>
      </p:sp>
      <p:sp>
        <p:nvSpPr>
          <p:cNvPr id="49"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5161" y="3851112"/>
            <a:ext cx="8593132" cy="738664"/>
          </a:xfrm>
          <a:prstGeom prst="rect">
            <a:avLst/>
          </a:prstGeom>
          <a:no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The metadata definition that represents your data. Whether your data is in an Amazon Simple Storage Service (Amazon S3) file, an Amazon Relational Database Service (Amazon RDS) table, or another set of data, a table defines the schema of your data. A table in the AWS Glue Data Catalog consists of the names of columns, data type definitions, partition information, and other metadata about a base dataset</a:t>
            </a:r>
            <a:endParaRPr lang="es-ES" sz="1200" dirty="0">
              <a:latin typeface="Bookman Old Style" panose="02050604050505020204" pitchFamily="18" charset="0"/>
            </a:endParaRPr>
          </a:p>
        </p:txBody>
      </p:sp>
      <p:sp>
        <p:nvSpPr>
          <p:cNvPr id="27" name="CuadroTexto 26"/>
          <p:cNvSpPr txBox="1"/>
          <p:nvPr/>
        </p:nvSpPr>
        <p:spPr>
          <a:xfrm>
            <a:off x="243496" y="2389924"/>
            <a:ext cx="1647892" cy="387358"/>
          </a:xfrm>
          <a:prstGeom prst="rect">
            <a:avLst/>
          </a:prstGeom>
          <a:noFill/>
        </p:spPr>
        <p:txBody>
          <a:bodyPr wrap="square" lIns="0" tIns="0" rIns="0" bIns="0" rtlCol="0" anchor="ctr">
            <a:noAutofit/>
          </a:bodyPr>
          <a:lstStyle/>
          <a:p>
            <a:r>
              <a:rPr lang="es-ES" sz="1200" b="1" dirty="0" err="1" smtClean="0">
                <a:latin typeface="Bookman Old Style" panose="02050604050505020204" pitchFamily="18" charset="0"/>
              </a:rPr>
              <a:t>Crawler</a:t>
            </a:r>
            <a:endParaRPr lang="es-ES" sz="1200" b="1" dirty="0">
              <a:latin typeface="Bookman Old Style" panose="02050604050505020204" pitchFamily="18" charset="0"/>
            </a:endParaRPr>
          </a:p>
        </p:txBody>
      </p:sp>
      <p:sp>
        <p:nvSpPr>
          <p:cNvPr id="28" name="CuadroTexto 27"/>
          <p:cNvSpPr txBox="1"/>
          <p:nvPr/>
        </p:nvSpPr>
        <p:spPr>
          <a:xfrm>
            <a:off x="243496" y="3178767"/>
            <a:ext cx="1647892" cy="387358"/>
          </a:xfrm>
          <a:prstGeom prst="rect">
            <a:avLst/>
          </a:prstGeom>
          <a:noFill/>
        </p:spPr>
        <p:txBody>
          <a:bodyPr wrap="square" lIns="0" tIns="0" rIns="0" bIns="0" rtlCol="0" anchor="ctr">
            <a:noAutofit/>
          </a:bodyPr>
          <a:lstStyle/>
          <a:p>
            <a:r>
              <a:rPr lang="es-ES" sz="1200" b="1" dirty="0" smtClean="0">
                <a:latin typeface="Bookman Old Style" panose="02050604050505020204" pitchFamily="18" charset="0"/>
              </a:rPr>
              <a:t>Job</a:t>
            </a:r>
            <a:endParaRPr lang="es-ES" sz="1200" b="1" dirty="0">
              <a:latin typeface="Bookman Old Style" panose="02050604050505020204" pitchFamily="18" charset="0"/>
            </a:endParaRPr>
          </a:p>
        </p:txBody>
      </p:sp>
      <p:sp>
        <p:nvSpPr>
          <p:cNvPr id="29" name="CuadroTexto 28"/>
          <p:cNvSpPr txBox="1"/>
          <p:nvPr/>
        </p:nvSpPr>
        <p:spPr>
          <a:xfrm>
            <a:off x="243496" y="4008739"/>
            <a:ext cx="1605217" cy="387358"/>
          </a:xfrm>
          <a:prstGeom prst="rect">
            <a:avLst/>
          </a:prstGeom>
          <a:noFill/>
        </p:spPr>
        <p:txBody>
          <a:bodyPr wrap="square" lIns="0" tIns="0" rIns="0" bIns="0" rtlCol="0" anchor="ctr">
            <a:noAutofit/>
          </a:bodyPr>
          <a:lstStyle/>
          <a:p>
            <a:r>
              <a:rPr lang="es-ES" sz="1200" b="1" dirty="0" err="1" smtClean="0">
                <a:latin typeface="Bookman Old Style" panose="02050604050505020204" pitchFamily="18" charset="0"/>
              </a:rPr>
              <a:t>Table</a:t>
            </a:r>
            <a:endParaRPr lang="es-ES" sz="1200" b="1" dirty="0">
              <a:latin typeface="Bookman Old Style" panose="02050604050505020204" pitchFamily="18" charset="0"/>
            </a:endParaRPr>
          </a:p>
        </p:txBody>
      </p:sp>
      <p:sp>
        <p:nvSpPr>
          <p:cNvPr id="22" name="CuadroTexto 21"/>
          <p:cNvSpPr txBox="1"/>
          <p:nvPr/>
        </p:nvSpPr>
        <p:spPr>
          <a:xfrm>
            <a:off x="243496" y="4874078"/>
            <a:ext cx="1605217" cy="387358"/>
          </a:xfrm>
          <a:prstGeom prst="rect">
            <a:avLst/>
          </a:prstGeom>
          <a:noFill/>
        </p:spPr>
        <p:txBody>
          <a:bodyPr wrap="square" lIns="0" tIns="0" rIns="0" bIns="0" rtlCol="0" anchor="ctr">
            <a:noAutofit/>
          </a:bodyPr>
          <a:lstStyle/>
          <a:p>
            <a:r>
              <a:rPr lang="es-ES" sz="1200" b="1" dirty="0" err="1" smtClean="0">
                <a:latin typeface="Bookman Old Style" panose="02050604050505020204" pitchFamily="18" charset="0"/>
              </a:rPr>
              <a:t>Connection</a:t>
            </a:r>
            <a:endParaRPr lang="es-ES" sz="1200" b="1" dirty="0">
              <a:latin typeface="Bookman Old Style" panose="02050604050505020204" pitchFamily="18" charset="0"/>
            </a:endParaRPr>
          </a:p>
        </p:txBody>
      </p:sp>
      <p:sp>
        <p:nvSpPr>
          <p:cNvPr id="9" name="Rectangle 12"/>
          <p:cNvSpPr>
            <a:spLocks noGrp="1" noChangeArrowheads="1"/>
          </p:cNvSpPr>
          <p:nvPr>
            <p:ph type="title"/>
          </p:nvPr>
        </p:nvSpPr>
        <p:spPr bwMode="auto">
          <a:xfrm>
            <a:off x="336000" y="820435"/>
            <a:ext cx="4320093"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800" dirty="0" err="1">
                <a:solidFill>
                  <a:srgbClr val="202124"/>
                </a:solidFill>
                <a:latin typeface="Bookman Old Style" panose="02050604050505020204" pitchFamily="18" charset="0"/>
              </a:rPr>
              <a:t>S</a:t>
            </a:r>
            <a:r>
              <a:rPr kumimoji="0" lang="es-ES" altLang="es-ES" sz="1800" b="0" i="0" u="none" strike="noStrike" cap="none" normalizeH="0" baseline="0" dirty="0" err="1" smtClean="0">
                <a:ln>
                  <a:noFill/>
                </a:ln>
                <a:solidFill>
                  <a:srgbClr val="202124"/>
                </a:solidFill>
                <a:effectLst/>
                <a:latin typeface="Bookman Old Style" panose="02050604050505020204" pitchFamily="18" charset="0"/>
              </a:rPr>
              <a:t>ome</a:t>
            </a:r>
            <a:r>
              <a:rPr kumimoji="0" lang="es-ES" altLang="es-ES" sz="18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800" b="0" i="0" u="none" strike="noStrike" cap="none" normalizeH="0" baseline="0" dirty="0" err="1" smtClean="0">
                <a:ln>
                  <a:noFill/>
                </a:ln>
                <a:solidFill>
                  <a:srgbClr val="202124"/>
                </a:solidFill>
                <a:effectLst/>
                <a:latin typeface="Bookman Old Style" panose="02050604050505020204" pitchFamily="18" charset="0"/>
              </a:rPr>
              <a:t>important</a:t>
            </a:r>
            <a:r>
              <a:rPr kumimoji="0" lang="es-ES" altLang="es-ES" sz="1800" b="0" i="0" u="none" strike="noStrike" cap="none" normalizeH="0" baseline="0" dirty="0" smtClean="0">
                <a:ln>
                  <a:noFill/>
                </a:ln>
                <a:solidFill>
                  <a:srgbClr val="202124"/>
                </a:solidFill>
                <a:effectLst/>
                <a:latin typeface="Bookman Old Style" panose="02050604050505020204" pitchFamily="18" charset="0"/>
              </a:rPr>
              <a:t> AWS </a:t>
            </a:r>
            <a:r>
              <a:rPr kumimoji="0" lang="es-ES" altLang="es-ES" sz="1800" b="0" i="0" u="none" strike="noStrike" cap="none" normalizeH="0" baseline="0" dirty="0" err="1" smtClean="0">
                <a:ln>
                  <a:noFill/>
                </a:ln>
                <a:solidFill>
                  <a:srgbClr val="202124"/>
                </a:solidFill>
                <a:effectLst/>
                <a:latin typeface="Bookman Old Style" panose="02050604050505020204" pitchFamily="18" charset="0"/>
              </a:rPr>
              <a:t>Glue</a:t>
            </a:r>
            <a:r>
              <a:rPr kumimoji="0" lang="es-ES" altLang="es-ES" sz="1800" b="0" i="0" u="none" strike="noStrike" cap="none" normalizeH="0" baseline="0" dirty="0" smtClean="0">
                <a:ln>
                  <a:noFill/>
                </a:ln>
                <a:solidFill>
                  <a:srgbClr val="202124"/>
                </a:solidFill>
                <a:effectLst/>
                <a:latin typeface="Bookman Old Style" panose="02050604050505020204" pitchFamily="18" charset="0"/>
              </a:rPr>
              <a:t> </a:t>
            </a:r>
            <a:r>
              <a:rPr kumimoji="0" lang="es-ES" altLang="es-ES" sz="1800" b="0" i="0" u="none" strike="noStrike" cap="none" normalizeH="0" baseline="0" dirty="0" err="1" smtClean="0">
                <a:ln>
                  <a:noFill/>
                </a:ln>
                <a:solidFill>
                  <a:srgbClr val="202124"/>
                </a:solidFill>
                <a:effectLst/>
                <a:latin typeface="Bookman Old Style" panose="02050604050505020204" pitchFamily="18" charset="0"/>
              </a:rPr>
              <a:t>terms</a:t>
            </a:r>
            <a:r>
              <a:rPr kumimoji="0" lang="es-ES" altLang="es-ES" sz="1800" b="0" i="0" u="none" strike="noStrike" cap="none" normalizeH="0" baseline="0" dirty="0" smtClean="0">
                <a:ln>
                  <a:noFill/>
                </a:ln>
                <a:solidFill>
                  <a:srgbClr val="202124"/>
                </a:solidFill>
                <a:effectLst/>
                <a:latin typeface="Bookman Old Style" panose="02050604050505020204" pitchFamily="18" charset="0"/>
              </a:rPr>
              <a:t> are:</a:t>
            </a:r>
            <a:r>
              <a:rPr kumimoji="0" lang="es-ES" altLang="es-ES" sz="1800" b="0" i="0" u="none" strike="noStrike" cap="none" normalizeH="0" baseline="0" dirty="0" smtClean="0">
                <a:ln>
                  <a:noFill/>
                </a:ln>
                <a:solidFill>
                  <a:schemeClr val="tx1"/>
                </a:solidFill>
                <a:effectLst/>
                <a:latin typeface="Bookman Old Style" panose="02050604050505020204" pitchFamily="18" charset="0"/>
              </a:rPr>
              <a:t> </a:t>
            </a:r>
          </a:p>
        </p:txBody>
      </p:sp>
      <p:sp>
        <p:nvSpPr>
          <p:cNvPr id="30" name="Forma libre 29"/>
          <p:cNvSpPr/>
          <p:nvPr/>
        </p:nvSpPr>
        <p:spPr>
          <a:xfrm flipV="1">
            <a:off x="-1616456" y="5579020"/>
            <a:ext cx="12435579" cy="686916"/>
          </a:xfrm>
          <a:custGeom>
            <a:avLst/>
            <a:gdLst>
              <a:gd name="connsiteX0" fmla="*/ 0 w 12435579"/>
              <a:gd name="connsiteY0" fmla="*/ 686916 h 686916"/>
              <a:gd name="connsiteX1" fmla="*/ 579346 w 12435579"/>
              <a:gd name="connsiteY1" fmla="*/ 686916 h 686916"/>
              <a:gd name="connsiteX2" fmla="*/ 1664788 w 12435579"/>
              <a:gd name="connsiteY2" fmla="*/ 686916 h 686916"/>
              <a:gd name="connsiteX3" fmla="*/ 2244134 w 12435579"/>
              <a:gd name="connsiteY3" fmla="*/ 686916 h 686916"/>
              <a:gd name="connsiteX4" fmla="*/ 3190875 w 12435579"/>
              <a:gd name="connsiteY4" fmla="*/ 686916 h 686916"/>
              <a:gd name="connsiteX5" fmla="*/ 3495370 w 12435579"/>
              <a:gd name="connsiteY5" fmla="*/ 686916 h 686916"/>
              <a:gd name="connsiteX6" fmla="*/ 3505200 w 12435579"/>
              <a:gd name="connsiteY6" fmla="*/ 686916 h 686916"/>
              <a:gd name="connsiteX7" fmla="*/ 3770221 w 12435579"/>
              <a:gd name="connsiteY7" fmla="*/ 686916 h 686916"/>
              <a:gd name="connsiteX8" fmla="*/ 4074716 w 12435579"/>
              <a:gd name="connsiteY8" fmla="*/ 686916 h 686916"/>
              <a:gd name="connsiteX9" fmla="*/ 4084546 w 12435579"/>
              <a:gd name="connsiteY9" fmla="*/ 686916 h 686916"/>
              <a:gd name="connsiteX10" fmla="*/ 4855663 w 12435579"/>
              <a:gd name="connsiteY10" fmla="*/ 686916 h 686916"/>
              <a:gd name="connsiteX11" fmla="*/ 5160158 w 12435579"/>
              <a:gd name="connsiteY11" fmla="*/ 686916 h 686916"/>
              <a:gd name="connsiteX12" fmla="*/ 5169988 w 12435579"/>
              <a:gd name="connsiteY12" fmla="*/ 686916 h 686916"/>
              <a:gd name="connsiteX13" fmla="*/ 5435009 w 12435579"/>
              <a:gd name="connsiteY13" fmla="*/ 686916 h 686916"/>
              <a:gd name="connsiteX14" fmla="*/ 5739505 w 12435579"/>
              <a:gd name="connsiteY14" fmla="*/ 686916 h 686916"/>
              <a:gd name="connsiteX15" fmla="*/ 5749334 w 12435579"/>
              <a:gd name="connsiteY15" fmla="*/ 686916 h 686916"/>
              <a:gd name="connsiteX16" fmla="*/ 6686245 w 12435579"/>
              <a:gd name="connsiteY16" fmla="*/ 686916 h 686916"/>
              <a:gd name="connsiteX17" fmla="*/ 6696075 w 12435579"/>
              <a:gd name="connsiteY17" fmla="*/ 686916 h 686916"/>
              <a:gd name="connsiteX18" fmla="*/ 7000570 w 12435579"/>
              <a:gd name="connsiteY18" fmla="*/ 686916 h 686916"/>
              <a:gd name="connsiteX19" fmla="*/ 7265591 w 12435579"/>
              <a:gd name="connsiteY19" fmla="*/ 686916 h 686916"/>
              <a:gd name="connsiteX20" fmla="*/ 7275421 w 12435579"/>
              <a:gd name="connsiteY20" fmla="*/ 686916 h 686916"/>
              <a:gd name="connsiteX21" fmla="*/ 7579916 w 12435579"/>
              <a:gd name="connsiteY21" fmla="*/ 686916 h 686916"/>
              <a:gd name="connsiteX22" fmla="*/ 8351033 w 12435579"/>
              <a:gd name="connsiteY22" fmla="*/ 686916 h 686916"/>
              <a:gd name="connsiteX23" fmla="*/ 8360863 w 12435579"/>
              <a:gd name="connsiteY23" fmla="*/ 686916 h 686916"/>
              <a:gd name="connsiteX24" fmla="*/ 8665358 w 12435579"/>
              <a:gd name="connsiteY24" fmla="*/ 686916 h 686916"/>
              <a:gd name="connsiteX25" fmla="*/ 8930379 w 12435579"/>
              <a:gd name="connsiteY25" fmla="*/ 686916 h 686916"/>
              <a:gd name="connsiteX26" fmla="*/ 8940209 w 12435579"/>
              <a:gd name="connsiteY26" fmla="*/ 686916 h 686916"/>
              <a:gd name="connsiteX27" fmla="*/ 9244704 w 12435579"/>
              <a:gd name="connsiteY27" fmla="*/ 686916 h 686916"/>
              <a:gd name="connsiteX28" fmla="*/ 10191445 w 12435579"/>
              <a:gd name="connsiteY28" fmla="*/ 686916 h 686916"/>
              <a:gd name="connsiteX29" fmla="*/ 10770791 w 12435579"/>
              <a:gd name="connsiteY29" fmla="*/ 686916 h 686916"/>
              <a:gd name="connsiteX30" fmla="*/ 11856233 w 12435579"/>
              <a:gd name="connsiteY30" fmla="*/ 686916 h 686916"/>
              <a:gd name="connsiteX31" fmla="*/ 12435579 w 12435579"/>
              <a:gd name="connsiteY31" fmla="*/ 686916 h 686916"/>
              <a:gd name="connsiteX32" fmla="*/ 12214880 w 12435579"/>
              <a:gd name="connsiteY32" fmla="*/ 0 h 686916"/>
              <a:gd name="connsiteX33" fmla="*/ 11635534 w 12435579"/>
              <a:gd name="connsiteY33" fmla="*/ 0 h 686916"/>
              <a:gd name="connsiteX34" fmla="*/ 10550093 w 12435579"/>
              <a:gd name="connsiteY34" fmla="*/ 0 h 686916"/>
              <a:gd name="connsiteX35" fmla="*/ 9970746 w 12435579"/>
              <a:gd name="connsiteY35" fmla="*/ 0 h 686916"/>
              <a:gd name="connsiteX36" fmla="*/ 9160908 w 12435579"/>
              <a:gd name="connsiteY36" fmla="*/ 0 h 686916"/>
              <a:gd name="connsiteX37" fmla="*/ 9024005 w 12435579"/>
              <a:gd name="connsiteY37" fmla="*/ 0 h 686916"/>
              <a:gd name="connsiteX38" fmla="*/ 8709680 w 12435579"/>
              <a:gd name="connsiteY38" fmla="*/ 0 h 686916"/>
              <a:gd name="connsiteX39" fmla="*/ 8581562 w 12435579"/>
              <a:gd name="connsiteY39" fmla="*/ 0 h 686916"/>
              <a:gd name="connsiteX40" fmla="*/ 8444659 w 12435579"/>
              <a:gd name="connsiteY40" fmla="*/ 0 h 686916"/>
              <a:gd name="connsiteX41" fmla="*/ 8130334 w 12435579"/>
              <a:gd name="connsiteY41" fmla="*/ 0 h 686916"/>
              <a:gd name="connsiteX42" fmla="*/ 7496120 w 12435579"/>
              <a:gd name="connsiteY42" fmla="*/ 0 h 686916"/>
              <a:gd name="connsiteX43" fmla="*/ 7359218 w 12435579"/>
              <a:gd name="connsiteY43" fmla="*/ 0 h 686916"/>
              <a:gd name="connsiteX44" fmla="*/ 7044893 w 12435579"/>
              <a:gd name="connsiteY44" fmla="*/ 0 h 686916"/>
              <a:gd name="connsiteX45" fmla="*/ 6916774 w 12435579"/>
              <a:gd name="connsiteY45" fmla="*/ 0 h 686916"/>
              <a:gd name="connsiteX46" fmla="*/ 6779871 w 12435579"/>
              <a:gd name="connsiteY46" fmla="*/ 0 h 686916"/>
              <a:gd name="connsiteX47" fmla="*/ 6465546 w 12435579"/>
              <a:gd name="connsiteY47" fmla="*/ 0 h 686916"/>
              <a:gd name="connsiteX48" fmla="*/ 5970033 w 12435579"/>
              <a:gd name="connsiteY48" fmla="*/ 0 h 686916"/>
              <a:gd name="connsiteX49" fmla="*/ 5655708 w 12435579"/>
              <a:gd name="connsiteY49" fmla="*/ 0 h 686916"/>
              <a:gd name="connsiteX50" fmla="*/ 5518805 w 12435579"/>
              <a:gd name="connsiteY50" fmla="*/ 0 h 686916"/>
              <a:gd name="connsiteX51" fmla="*/ 5390687 w 12435579"/>
              <a:gd name="connsiteY51" fmla="*/ 0 h 686916"/>
              <a:gd name="connsiteX52" fmla="*/ 5076362 w 12435579"/>
              <a:gd name="connsiteY52" fmla="*/ 0 h 686916"/>
              <a:gd name="connsiteX53" fmla="*/ 4939459 w 12435579"/>
              <a:gd name="connsiteY53" fmla="*/ 0 h 686916"/>
              <a:gd name="connsiteX54" fmla="*/ 4305245 w 12435579"/>
              <a:gd name="connsiteY54" fmla="*/ 0 h 686916"/>
              <a:gd name="connsiteX55" fmla="*/ 3990920 w 12435579"/>
              <a:gd name="connsiteY55" fmla="*/ 0 h 686916"/>
              <a:gd name="connsiteX56" fmla="*/ 3854018 w 12435579"/>
              <a:gd name="connsiteY56" fmla="*/ 0 h 686916"/>
              <a:gd name="connsiteX57" fmla="*/ 3725899 w 12435579"/>
              <a:gd name="connsiteY57" fmla="*/ 0 h 686916"/>
              <a:gd name="connsiteX58" fmla="*/ 3411574 w 12435579"/>
              <a:gd name="connsiteY58" fmla="*/ 0 h 686916"/>
              <a:gd name="connsiteX59" fmla="*/ 3274671 w 12435579"/>
              <a:gd name="connsiteY59" fmla="*/ 0 h 686916"/>
              <a:gd name="connsiteX60" fmla="*/ 2464833 w 12435579"/>
              <a:gd name="connsiteY60" fmla="*/ 0 h 686916"/>
              <a:gd name="connsiteX61" fmla="*/ 1885487 w 12435579"/>
              <a:gd name="connsiteY61" fmla="*/ 0 h 686916"/>
              <a:gd name="connsiteX62" fmla="*/ 800045 w 12435579"/>
              <a:gd name="connsiteY62" fmla="*/ 0 h 686916"/>
              <a:gd name="connsiteX63" fmla="*/ 220699 w 12435579"/>
              <a:gd name="connsiteY63" fmla="*/ 0 h 6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435579" h="686916">
                <a:moveTo>
                  <a:pt x="0" y="686916"/>
                </a:moveTo>
                <a:lnTo>
                  <a:pt x="579346" y="686916"/>
                </a:lnTo>
                <a:lnTo>
                  <a:pt x="1664788" y="686916"/>
                </a:lnTo>
                <a:lnTo>
                  <a:pt x="2244134" y="686916"/>
                </a:lnTo>
                <a:lnTo>
                  <a:pt x="3190875" y="686916"/>
                </a:lnTo>
                <a:lnTo>
                  <a:pt x="3495370" y="686916"/>
                </a:lnTo>
                <a:lnTo>
                  <a:pt x="3505200" y="686916"/>
                </a:lnTo>
                <a:lnTo>
                  <a:pt x="3770221" y="686916"/>
                </a:lnTo>
                <a:lnTo>
                  <a:pt x="4074716" y="686916"/>
                </a:lnTo>
                <a:lnTo>
                  <a:pt x="4084546" y="686916"/>
                </a:lnTo>
                <a:lnTo>
                  <a:pt x="4855663" y="686916"/>
                </a:lnTo>
                <a:lnTo>
                  <a:pt x="5160158" y="686916"/>
                </a:lnTo>
                <a:lnTo>
                  <a:pt x="5169988" y="686916"/>
                </a:lnTo>
                <a:lnTo>
                  <a:pt x="5435009" y="686916"/>
                </a:lnTo>
                <a:lnTo>
                  <a:pt x="5739505" y="686916"/>
                </a:lnTo>
                <a:lnTo>
                  <a:pt x="5749334" y="686916"/>
                </a:lnTo>
                <a:lnTo>
                  <a:pt x="6686245" y="686916"/>
                </a:lnTo>
                <a:lnTo>
                  <a:pt x="6696075" y="686916"/>
                </a:lnTo>
                <a:lnTo>
                  <a:pt x="7000570" y="686916"/>
                </a:lnTo>
                <a:lnTo>
                  <a:pt x="7265591" y="686916"/>
                </a:lnTo>
                <a:lnTo>
                  <a:pt x="7275421" y="686916"/>
                </a:lnTo>
                <a:lnTo>
                  <a:pt x="7579916" y="686916"/>
                </a:lnTo>
                <a:lnTo>
                  <a:pt x="8351033" y="686916"/>
                </a:lnTo>
                <a:lnTo>
                  <a:pt x="8360863" y="686916"/>
                </a:lnTo>
                <a:lnTo>
                  <a:pt x="8665358" y="686916"/>
                </a:lnTo>
                <a:lnTo>
                  <a:pt x="8930379" y="686916"/>
                </a:lnTo>
                <a:lnTo>
                  <a:pt x="8940209" y="686916"/>
                </a:lnTo>
                <a:lnTo>
                  <a:pt x="9244704" y="686916"/>
                </a:lnTo>
                <a:lnTo>
                  <a:pt x="10191445" y="686916"/>
                </a:lnTo>
                <a:lnTo>
                  <a:pt x="10770791" y="686916"/>
                </a:lnTo>
                <a:lnTo>
                  <a:pt x="11856233" y="686916"/>
                </a:lnTo>
                <a:lnTo>
                  <a:pt x="12435579" y="686916"/>
                </a:lnTo>
                <a:lnTo>
                  <a:pt x="12214880" y="0"/>
                </a:lnTo>
                <a:lnTo>
                  <a:pt x="11635534" y="0"/>
                </a:lnTo>
                <a:lnTo>
                  <a:pt x="10550093" y="0"/>
                </a:lnTo>
                <a:lnTo>
                  <a:pt x="9970746" y="0"/>
                </a:lnTo>
                <a:lnTo>
                  <a:pt x="9160908" y="0"/>
                </a:lnTo>
                <a:lnTo>
                  <a:pt x="9024005" y="0"/>
                </a:lnTo>
                <a:lnTo>
                  <a:pt x="8709680" y="0"/>
                </a:lnTo>
                <a:lnTo>
                  <a:pt x="8581562" y="0"/>
                </a:lnTo>
                <a:lnTo>
                  <a:pt x="8444659" y="0"/>
                </a:lnTo>
                <a:lnTo>
                  <a:pt x="8130334" y="0"/>
                </a:lnTo>
                <a:lnTo>
                  <a:pt x="7496120" y="0"/>
                </a:lnTo>
                <a:lnTo>
                  <a:pt x="7359218" y="0"/>
                </a:lnTo>
                <a:lnTo>
                  <a:pt x="7044893" y="0"/>
                </a:lnTo>
                <a:lnTo>
                  <a:pt x="6916774" y="0"/>
                </a:lnTo>
                <a:lnTo>
                  <a:pt x="6779871" y="0"/>
                </a:lnTo>
                <a:lnTo>
                  <a:pt x="6465546" y="0"/>
                </a:lnTo>
                <a:lnTo>
                  <a:pt x="5970033" y="0"/>
                </a:lnTo>
                <a:lnTo>
                  <a:pt x="5655708" y="0"/>
                </a:lnTo>
                <a:lnTo>
                  <a:pt x="5518805" y="0"/>
                </a:lnTo>
                <a:lnTo>
                  <a:pt x="5390687" y="0"/>
                </a:lnTo>
                <a:lnTo>
                  <a:pt x="5076362" y="0"/>
                </a:lnTo>
                <a:lnTo>
                  <a:pt x="4939459" y="0"/>
                </a:lnTo>
                <a:lnTo>
                  <a:pt x="4305245" y="0"/>
                </a:lnTo>
                <a:lnTo>
                  <a:pt x="3990920" y="0"/>
                </a:lnTo>
                <a:lnTo>
                  <a:pt x="3854018" y="0"/>
                </a:lnTo>
                <a:lnTo>
                  <a:pt x="3725899" y="0"/>
                </a:lnTo>
                <a:lnTo>
                  <a:pt x="3411574" y="0"/>
                </a:lnTo>
                <a:lnTo>
                  <a:pt x="3274671" y="0"/>
                </a:lnTo>
                <a:lnTo>
                  <a:pt x="2464833" y="0"/>
                </a:lnTo>
                <a:lnTo>
                  <a:pt x="1885487" y="0"/>
                </a:lnTo>
                <a:lnTo>
                  <a:pt x="800045" y="0"/>
                </a:lnTo>
                <a:lnTo>
                  <a:pt x="220699" y="0"/>
                </a:lnTo>
                <a:close/>
              </a:path>
            </a:pathLst>
          </a:custGeom>
          <a:solidFill>
            <a:schemeClr val="accent6">
              <a:lumMod val="60000"/>
              <a:lumOff val="4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2000">
              <a:solidFill>
                <a:schemeClr val="lt1"/>
              </a:solidFill>
              <a:latin typeface="Soho Gothic Pro Light" panose="020B0303030504020204" pitchFamily="34" charset="0"/>
              <a:cs typeface="Arial" panose="020B0604020202020204" pitchFamily="34" charset="0"/>
            </a:endParaRPr>
          </a:p>
        </p:txBody>
      </p:sp>
      <p:sp>
        <p:nvSpPr>
          <p:cNvPr id="31" name="AutoShape 10">
            <a:extLst>
              <a:ext uri="{FF2B5EF4-FFF2-40B4-BE49-F238E27FC236}">
                <a16:creationId xmlns:a16="http://schemas.microsoft.com/office/drawing/2014/main" id="{28EB9D25-F12C-1B4F-AA6C-1500DB7BB38E}"/>
              </a:ext>
            </a:extLst>
          </p:cNvPr>
          <p:cNvSpPr>
            <a:spLocks noChangeArrowheads="1"/>
          </p:cNvSpPr>
          <p:nvPr/>
        </p:nvSpPr>
        <p:spPr bwMode="gray">
          <a:xfrm>
            <a:off x="2000720" y="5619605"/>
            <a:ext cx="8593132" cy="369332"/>
          </a:xfrm>
          <a:prstGeom prst="rect">
            <a:avLst/>
          </a:prstGeom>
          <a:solidFill>
            <a:schemeClr val="accent6">
              <a:lumMod val="60000"/>
              <a:lumOff val="40000"/>
            </a:schemeClr>
          </a:solidFill>
          <a:ln w="9525">
            <a:noFill/>
            <a:miter lim="800000"/>
            <a:headEnd/>
            <a:tailEnd/>
          </a:ln>
          <a:effectLst/>
        </p:spPr>
        <p:txBody>
          <a:bodyPr wrap="square" lIns="0" tIns="0" rIns="0" bIns="0" anchor="t" anchorCtr="0">
            <a:spAutoFit/>
          </a:bodyPr>
          <a:lstStyle/>
          <a:p>
            <a:pPr>
              <a:spcBef>
                <a:spcPts val="400"/>
              </a:spcBef>
              <a:buSzPct val="100000"/>
            </a:pPr>
            <a:r>
              <a:rPr lang="en-US" sz="1200" dirty="0">
                <a:latin typeface="Bookman Old Style" panose="02050604050505020204" pitchFamily="18" charset="0"/>
              </a:rPr>
              <a:t>Storing up the data is done in a repository called Data Store. Data Source is the same as Data Store, but it is used as input data for transformations. The transformation of data is written to a Data Target, which is the Data Store.</a:t>
            </a:r>
            <a:r>
              <a:rPr lang="en-US" sz="1200" dirty="0" smtClean="0">
                <a:latin typeface="Bookman Old Style" panose="02050604050505020204" pitchFamily="18" charset="0"/>
              </a:rPr>
              <a:t>.</a:t>
            </a:r>
            <a:endParaRPr lang="es-ES" sz="1200" dirty="0">
              <a:latin typeface="Bookman Old Style" panose="02050604050505020204" pitchFamily="18" charset="0"/>
            </a:endParaRPr>
          </a:p>
        </p:txBody>
      </p:sp>
      <p:sp>
        <p:nvSpPr>
          <p:cNvPr id="33" name="CuadroTexto 32"/>
          <p:cNvSpPr txBox="1"/>
          <p:nvPr/>
        </p:nvSpPr>
        <p:spPr>
          <a:xfrm>
            <a:off x="243496" y="5728799"/>
            <a:ext cx="1605217" cy="387358"/>
          </a:xfrm>
          <a:prstGeom prst="rect">
            <a:avLst/>
          </a:prstGeom>
          <a:noFill/>
        </p:spPr>
        <p:txBody>
          <a:bodyPr wrap="square" lIns="0" tIns="0" rIns="0" bIns="0" rtlCol="0" anchor="ctr">
            <a:noAutofit/>
          </a:bodyPr>
          <a:lstStyle/>
          <a:p>
            <a:r>
              <a:rPr lang="en-US" sz="1200" b="1" dirty="0" smtClean="0">
                <a:latin typeface="Bookman Old Style" panose="02050604050505020204" pitchFamily="18" charset="0"/>
              </a:rPr>
              <a:t>Data </a:t>
            </a:r>
            <a:r>
              <a:rPr lang="en-US" sz="1200" b="1" dirty="0">
                <a:latin typeface="Bookman Old Style" panose="02050604050505020204" pitchFamily="18" charset="0"/>
              </a:rPr>
              <a:t>Store, Data Source and Data Target</a:t>
            </a:r>
          </a:p>
        </p:txBody>
      </p:sp>
      <p:sp>
        <p:nvSpPr>
          <p:cNvPr id="25" name="Marcador de texto 5"/>
          <p:cNvSpPr>
            <a:spLocks noGrp="1"/>
          </p:cNvSpPr>
          <p:nvPr>
            <p:ph type="body" sz="quarter" idx="13"/>
          </p:nvPr>
        </p:nvSpPr>
        <p:spPr>
          <a:xfrm>
            <a:off x="3273292" y="231537"/>
            <a:ext cx="4825098" cy="250738"/>
          </a:xfrm>
        </p:spPr>
        <p:txBody>
          <a:bodyPr/>
          <a:lstStyle/>
          <a:p>
            <a:pPr algn="ctr"/>
            <a:r>
              <a:rPr lang="es-ES" sz="1200" dirty="0" smtClean="0">
                <a:latin typeface="Arial Narrow" panose="020B0606020202030204" pitchFamily="34" charset="0"/>
              </a:rPr>
              <a:t>AWS </a:t>
            </a:r>
            <a:r>
              <a:rPr lang="es-ES" sz="1200" dirty="0" err="1" smtClean="0">
                <a:latin typeface="Arial Narrow" panose="020B0606020202030204" pitchFamily="34" charset="0"/>
              </a:rPr>
              <a:t>Glue-Terminology</a:t>
            </a:r>
            <a:endParaRPr lang="es-ES" sz="1200" dirty="0">
              <a:latin typeface="Arial Narrow" panose="020B0606020202030204" pitchFamily="34" charset="0"/>
            </a:endParaRPr>
          </a:p>
          <a:p>
            <a:pPr algn="ctr"/>
            <a:endParaRPr lang="es-ES" sz="1200" dirty="0">
              <a:latin typeface="Arial Narrow" panose="020B0606020202030204" pitchFamily="34" charset="0"/>
            </a:endParaRPr>
          </a:p>
        </p:txBody>
      </p:sp>
      <p:pic>
        <p:nvPicPr>
          <p:cNvPr id="26" name="Imagen 25" descr="Interfaz de usuario gráfica&#10;&#10;Descripción generada automáticamente">
            <a:extLst>
              <a:ext uri="{FF2B5EF4-FFF2-40B4-BE49-F238E27FC236}">
                <a16:creationId xmlns:a16="http://schemas.microsoft.com/office/drawing/2014/main" id="{028831B9-2F7B-43E6-A886-2EF7B2975B6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9794" y="74211"/>
            <a:ext cx="2517775" cy="541655"/>
          </a:xfrm>
          <a:prstGeom prst="rect">
            <a:avLst/>
          </a:prstGeom>
        </p:spPr>
      </p:pic>
      <p:pic>
        <p:nvPicPr>
          <p:cNvPr id="32" name="Imagen 31" descr="Imagen que contiene Texto&#10;&#10;Descripción generada automáticamente">
            <a:extLst>
              <a:ext uri="{FF2B5EF4-FFF2-40B4-BE49-F238E27FC236}">
                <a16:creationId xmlns:a16="http://schemas.microsoft.com/office/drawing/2014/main" id="{A4861E62-ADE6-48F6-B953-5798251977D8}"/>
              </a:ext>
            </a:extLst>
          </p:cNvPr>
          <p:cNvPicPr/>
          <p:nvPr/>
        </p:nvPicPr>
        <p:blipFill>
          <a:blip r:embed="rId9">
            <a:extLst>
              <a:ext uri="{28A0092B-C50C-407E-A947-70E740481C1C}">
                <a14:useLocalDpi xmlns:a14="http://schemas.microsoft.com/office/drawing/2010/main" val="0"/>
              </a:ext>
            </a:extLst>
          </a:blip>
          <a:stretch>
            <a:fillRect/>
          </a:stretch>
        </p:blipFill>
        <p:spPr>
          <a:xfrm>
            <a:off x="9285287" y="75600"/>
            <a:ext cx="2783205" cy="743585"/>
          </a:xfrm>
          <a:prstGeom prst="rect">
            <a:avLst/>
          </a:prstGeom>
        </p:spPr>
      </p:pic>
    </p:spTree>
    <p:extLst>
      <p:ext uri="{BB962C8B-B14F-4D97-AF65-F5344CB8AC3E}">
        <p14:creationId xmlns:p14="http://schemas.microsoft.com/office/powerpoint/2010/main" val="10739864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10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1&quot;&gt;&lt;elem m_fUsage=&quot;1.00000000000000000000E+00&quot;&gt;&lt;m_msothmcolidx val=&quot;0&quot;/&gt;&lt;m_rgb r=&quot;E4&quot; g=&quot;F3&quot; b=&quot;F0&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9H5ONY92oJ_VsojEfbfun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0ACcDtaCQWe81n2JrlAyP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0ACcDtaCQWe81n2JrlAyP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0ACcDtaCQWe81n2JrlAy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YplfzPhCSPm2T2.kCd1P8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IE3LGf.aSICVMySrjzFN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IDnJ8kHRueg7CQV7jWfr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9H5ONY92oJ_VsojEfbfun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fy14uSSEdk2IMucgpI7sl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tkF8aN.ZSUO.yGefXW06H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9H5ONY92oJ_VsojEfbfunA"/>
</p:tagLst>
</file>

<file path=ppt/theme/theme1.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insait_externa_03102018" id="{422B0871-40A3-47FD-8B53-C84A9DC6B6BF}" vid="{453749CB-486B-4FAB-9BDE-DDDEB9EB8BE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127228f-bed5-422f-8c65-02a413234fad">
      <UserInfo>
        <DisplayName>Pecci López, Julia</DisplayName>
        <AccountId>22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D2F9F7E1B12EB4CACD157DC5559C700" ma:contentTypeVersion="4" ma:contentTypeDescription="Crear nuevo documento." ma:contentTypeScope="" ma:versionID="5337e38007c656e54f4aa96a9fe1fe41">
  <xsd:schema xmlns:xsd="http://www.w3.org/2001/XMLSchema" xmlns:xs="http://www.w3.org/2001/XMLSchema" xmlns:p="http://schemas.microsoft.com/office/2006/metadata/properties" xmlns:ns2="14f86c16-8c14-421c-bf0d-0c3ab5475853" xmlns:ns3="e127228f-bed5-422f-8c65-02a413234fad" targetNamespace="http://schemas.microsoft.com/office/2006/metadata/properties" ma:root="true" ma:fieldsID="6ee5cca2c0fcb5616769aae547a314c5" ns2:_="" ns3:_="">
    <xsd:import namespace="14f86c16-8c14-421c-bf0d-0c3ab5475853"/>
    <xsd:import namespace="e127228f-bed5-422f-8c65-02a413234f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f86c16-8c14-421c-bf0d-0c3ab54758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27228f-bed5-422f-8c65-02a413234fad"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83B0F5-FF57-4A8C-A93A-AC11190E024C}">
  <ds:schemaRefs>
    <ds:schemaRef ds:uri="http://schemas.microsoft.com/sharepoint/v3/contenttype/forms"/>
  </ds:schemaRefs>
</ds:datastoreItem>
</file>

<file path=customXml/itemProps2.xml><?xml version="1.0" encoding="utf-8"?>
<ds:datastoreItem xmlns:ds="http://schemas.openxmlformats.org/officeDocument/2006/customXml" ds:itemID="{5830CD42-0F81-419A-AC50-D89955ECA369}">
  <ds:schemaRefs>
    <ds:schemaRef ds:uri="14f86c16-8c14-421c-bf0d-0c3ab547585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127228f-bed5-422f-8c65-02a413234fad"/>
    <ds:schemaRef ds:uri="http://www.w3.org/XML/1998/namespace"/>
    <ds:schemaRef ds:uri="http://purl.org/dc/dcmitype/"/>
  </ds:schemaRefs>
</ds:datastoreItem>
</file>

<file path=customXml/itemProps3.xml><?xml version="1.0" encoding="utf-8"?>
<ds:datastoreItem xmlns:ds="http://schemas.openxmlformats.org/officeDocument/2006/customXml" ds:itemID="{3BFE922F-DD3F-4116-AC68-CC4B95E5BA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f86c16-8c14-421c-bf0d-0c3ab5475853"/>
    <ds:schemaRef ds:uri="e127228f-bed5-422f-8c65-02a413234f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PPT_Minsait_externa_03102018</Template>
  <TotalTime>1825</TotalTime>
  <Words>2768</Words>
  <Application>Microsoft Office PowerPoint</Application>
  <PresentationFormat>Panorámica</PresentationFormat>
  <Paragraphs>258</Paragraphs>
  <Slides>28</Slides>
  <Notes>5</Notes>
  <HiddenSlides>0</HiddenSlides>
  <MMClips>6</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42" baseType="lpstr">
      <vt:lpstr>Arial</vt:lpstr>
      <vt:lpstr>Arial Narrow</vt:lpstr>
      <vt:lpstr>Book Antiqua</vt:lpstr>
      <vt:lpstr>Bookman Old Style</vt:lpstr>
      <vt:lpstr>Calibri</vt:lpstr>
      <vt:lpstr>Corbel Light</vt:lpstr>
      <vt:lpstr>Helvetica Neue Thin</vt:lpstr>
      <vt:lpstr>Helvetica Neue UltraLight</vt:lpstr>
      <vt:lpstr>Playfair Display</vt:lpstr>
      <vt:lpstr>Soho Gothic Pro</vt:lpstr>
      <vt:lpstr>Soho Gothic Pro Light</vt:lpstr>
      <vt:lpstr>Wingdings</vt:lpstr>
      <vt:lpstr>Portadas</vt:lpstr>
      <vt:lpstr>Diapositiva de think-cell</vt:lpstr>
      <vt:lpstr>Presentación de PowerPoint</vt:lpstr>
      <vt:lpstr>Índice</vt:lpstr>
      <vt:lpstr>AWS Glue Introducción </vt:lpstr>
      <vt:lpstr>AWS Glue What is?</vt:lpstr>
      <vt:lpstr>AWS Glue is a fully managed ETL (extract, transform, and load) service that makes it simple and cost-effective to categorize your data, clean it, enrich it, and move it reliably between various data stores and data streams</vt:lpstr>
      <vt:lpstr>AWS Features</vt:lpstr>
      <vt:lpstr>Components and capabilities of AWS Glue</vt:lpstr>
      <vt:lpstr>The following diagram shows the architecture of an AWS Glue environment</vt:lpstr>
      <vt:lpstr>Some important AWS Glue terms are: </vt:lpstr>
      <vt:lpstr>Use AWS Glue to organize, cleanse, validate, and format data for storage in a large  data repository like data warehouse or data lake</vt:lpstr>
      <vt:lpstr>AWS Glue Components</vt:lpstr>
      <vt:lpstr>Workstream to catalog the data sources with AWS Glue Data Catalog </vt:lpstr>
      <vt:lpstr>AWS Glue Data Catalog Introduction</vt:lpstr>
      <vt:lpstr>The AWS Glue Data Catalog consists of the following components: Databases and tables, Crawlers and classifiers, Connections and AWS Glue Schema Registry</vt:lpstr>
      <vt:lpstr>AWS Glue ETL overview</vt:lpstr>
      <vt:lpstr>Creation ETL Jobs with AWS Glue</vt:lpstr>
      <vt:lpstr>AWS GLUE STUDIO Overview</vt:lpstr>
      <vt:lpstr>AWS Glue Studio : functionalities</vt:lpstr>
      <vt:lpstr>AWS GLUE DataBrew Overview</vt:lpstr>
      <vt:lpstr>AWS GLUE DataBrew Overview</vt:lpstr>
      <vt:lpstr>Project with AWS Glue DataBrew</vt:lpstr>
      <vt:lpstr>AWS Glue DataBrew Capabilities</vt:lpstr>
      <vt:lpstr>AWS USE CASES</vt:lpstr>
      <vt:lpstr>AWS GLUE Use Case</vt:lpstr>
      <vt:lpstr>AWS GLUE Use Case</vt:lpstr>
      <vt:lpstr>AWS GLUE Use Case</vt:lpstr>
      <vt:lpstr>AWS GLUE Use Case</vt:lpstr>
      <vt:lpstr>Presentación de PowerPoint</vt:lpstr>
    </vt:vector>
  </TitlesOfParts>
  <Company>Indra Business Consulting, S.L.U.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externa</dc:title>
  <dc:creator>Mozuraityte, Magdalena</dc:creator>
  <cp:lastModifiedBy>Carvajal Tabasco, Sinesio David</cp:lastModifiedBy>
  <cp:revision>73</cp:revision>
  <cp:lastPrinted>2018-09-05T10:32:03Z</cp:lastPrinted>
  <dcterms:created xsi:type="dcterms:W3CDTF">2019-03-07T16:44:23Z</dcterms:created>
  <dcterms:modified xsi:type="dcterms:W3CDTF">2021-09-28T14:16:52Z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0x010100ED2F9F7E1B12EB4CACD157DC5559C700</vt:lpwstr>
  </property>
</Properties>
</file>